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6" r:id="rId1"/>
  </p:sldMasterIdLst>
  <p:sldIdLst>
    <p:sldId id="256" r:id="rId2"/>
    <p:sldId id="257" r:id="rId3"/>
    <p:sldId id="258" r:id="rId4"/>
    <p:sldId id="259" r:id="rId5"/>
    <p:sldId id="260" r:id="rId6"/>
    <p:sldId id="268" r:id="rId7"/>
    <p:sldId id="261" r:id="rId8"/>
    <p:sldId id="264" r:id="rId9"/>
    <p:sldId id="263" r:id="rId10"/>
    <p:sldId id="272" r:id="rId11"/>
    <p:sldId id="265" r:id="rId12"/>
    <p:sldId id="267" r:id="rId13"/>
    <p:sldId id="290" r:id="rId14"/>
    <p:sldId id="266" r:id="rId15"/>
    <p:sldId id="262" r:id="rId16"/>
    <p:sldId id="274" r:id="rId17"/>
    <p:sldId id="269" r:id="rId18"/>
    <p:sldId id="270" r:id="rId19"/>
    <p:sldId id="286" r:id="rId20"/>
    <p:sldId id="275" r:id="rId21"/>
    <p:sldId id="292" r:id="rId22"/>
    <p:sldId id="291" r:id="rId23"/>
    <p:sldId id="293" r:id="rId24"/>
    <p:sldId id="294" r:id="rId25"/>
    <p:sldId id="295" r:id="rId26"/>
    <p:sldId id="296" r:id="rId2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01" autoAdjust="0"/>
  </p:normalViewPr>
  <p:slideViewPr>
    <p:cSldViewPr snapToGrid="0">
      <p:cViewPr varScale="1">
        <p:scale>
          <a:sx n="84" d="100"/>
          <a:sy n="84" d="100"/>
        </p:scale>
        <p:origin x="1382" y="82"/>
      </p:cViewPr>
      <p:guideLst/>
    </p:cSldViewPr>
  </p:slideViewPr>
  <p:outlineViewPr>
    <p:cViewPr>
      <p:scale>
        <a:sx n="33" d="100"/>
        <a:sy n="33" d="100"/>
      </p:scale>
      <p:origin x="0" y="-24619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82879" y="182879"/>
            <a:ext cx="8778240" cy="6492240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2485" y="882376"/>
            <a:ext cx="747522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6000" b="1" cap="all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82148" y="3869635"/>
            <a:ext cx="6575895" cy="1388165"/>
          </a:xfrm>
        </p:spPr>
        <p:txBody>
          <a:bodyPr>
            <a:normAutofit/>
          </a:bodyPr>
          <a:lstStyle>
            <a:lvl1pPr marL="0" indent="0" algn="ctr">
              <a:spcBef>
                <a:spcPts val="1000"/>
              </a:spcBef>
              <a:buNone/>
              <a:defRPr sz="1800">
                <a:solidFill>
                  <a:srgbClr val="FFFFFF"/>
                </a:solidFill>
              </a:defRPr>
            </a:lvl1pPr>
            <a:lvl2pPr marL="342900" indent="0" algn="ctr">
              <a:buNone/>
              <a:defRPr sz="18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96DFF08F-DC6B-4601-B491-B0F83F6DD2DA}" type="datetimeFigureOut">
              <a:rPr lang="en-US" smtClean="0"/>
              <a:t>10/5/2016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483995" y="3733800"/>
            <a:ext cx="61722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14618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10/5/2016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34554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762000"/>
            <a:ext cx="1743075" cy="5410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57250" y="762000"/>
            <a:ext cx="5572125" cy="54102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10/5/2016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98931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1000"/>
              </a:spcBef>
              <a:defRPr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10/5/2016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01771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9818" y="1173575"/>
            <a:ext cx="747522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6000" b="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2446" y="4154520"/>
            <a:ext cx="6576822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>
                <a:solidFill>
                  <a:schemeClr val="accent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10/5/2016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1485900" y="4020408"/>
            <a:ext cx="61722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50742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57250" y="2057399"/>
            <a:ext cx="3566160" cy="4023360"/>
          </a:xfrm>
        </p:spPr>
        <p:txBody>
          <a:bodyPr/>
          <a:lstStyle>
            <a:lvl1pPr>
              <a:defRPr sz="165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00709" y="2057400"/>
            <a:ext cx="3566160" cy="4023360"/>
          </a:xfrm>
        </p:spPr>
        <p:txBody>
          <a:bodyPr/>
          <a:lstStyle>
            <a:lvl1pPr>
              <a:defRPr sz="165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10/5/2016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20427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7250" y="2001511"/>
            <a:ext cx="356616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57250" y="2721483"/>
            <a:ext cx="3566160" cy="3383280"/>
          </a:xfrm>
        </p:spPr>
        <p:txBody>
          <a:bodyPr/>
          <a:lstStyle>
            <a:lvl1pPr>
              <a:defRPr sz="165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01880" y="1999032"/>
            <a:ext cx="356616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01880" y="2719322"/>
            <a:ext cx="3566160" cy="3383280"/>
          </a:xfrm>
        </p:spPr>
        <p:txBody>
          <a:bodyPr/>
          <a:lstStyle>
            <a:lvl1pPr>
              <a:defRPr sz="165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10/5/2016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57904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10/5/2016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13363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10/5/2016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7006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7250" y="1097280"/>
            <a:ext cx="283464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3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29314" y="1097280"/>
            <a:ext cx="4149638" cy="4663440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7250" y="2834640"/>
            <a:ext cx="2834640" cy="292608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275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10/5/2016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41308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7250" y="1097280"/>
            <a:ext cx="283464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3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019107" y="1069847"/>
            <a:ext cx="4257703" cy="4645153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1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7250" y="2834640"/>
            <a:ext cx="283464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275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10/5/2016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78821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82880" y="182880"/>
            <a:ext cx="8778240" cy="649224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57250" y="609600"/>
            <a:ext cx="740664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7251" y="2057400"/>
            <a:ext cx="7404653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7247" y="6223829"/>
            <a:ext cx="174680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1"/>
                </a:solidFill>
              </a:defRPr>
            </a:lvl1pPr>
          </a:lstStyle>
          <a:p>
            <a:fld id="{96DFF08F-DC6B-4601-B491-B0F83F6DD2DA}" type="datetimeFigureOut">
              <a:rPr lang="en-US" smtClean="0"/>
              <a:pPr/>
              <a:t>10/5/2016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61861" y="6223829"/>
            <a:ext cx="353833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7148" y="6223829"/>
            <a:ext cx="1279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73006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71450" indent="-137160" algn="l" defTabSz="6858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SzPct val="80000"/>
        <a:buFont typeface="Corbel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342900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548640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754380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4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920120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4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100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4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300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4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1500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4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1700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4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hyperlink" Target="http://www.instructables.com/id/DIY-Life-Size-Phone-Controlled-BB8-Droid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hyperlink" Target="mailto:smw0031@auburn.edu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hyperlink" Target="mailto:mtc0030@auburn.edu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hyperlink" Target="mailto:jcp0048@auburn.edu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hyperlink" Target="mailto:jdj0019@auburn.edu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hyperlink" Target="mailto:mtc0030@auburn.edu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PARC-Auburn/Documents/blob/master/Forms/Project%20Proposal%20Form.txt" TargetMode="External"/><Relationship Id="rId2" Type="http://schemas.openxmlformats.org/officeDocument/2006/relationships/hyperlink" Target="https://github.com/SPARC-Auburn/Documents/blob/master/Forms/Project%20Item%20Order%20Form.txt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hyperlink" Target="https://github.com/SPARC-Auburn/Documents/blob/master/Forms/Project%20Item%20Order%20Form.txt" TargetMode="External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jpeg"/><Relationship Id="rId5" Type="http://schemas.openxmlformats.org/officeDocument/2006/relationships/image" Target="../media/image30.png"/><Relationship Id="rId4" Type="http://schemas.openxmlformats.org/officeDocument/2006/relationships/image" Target="../media/image29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32.w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PARC-Auburn" TargetMode="External"/><Relationship Id="rId2" Type="http://schemas.openxmlformats.org/officeDocument/2006/relationships/hyperlink" Target="http://sparc-auburn.github.io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SPARC-Auburn/Documents/tree/master/SPARC%20meeting%20presentations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imapssl.eng.auburn.edu/software/software/showcase.php?software=solidworks" TargetMode="External"/><Relationship Id="rId2" Type="http://schemas.openxmlformats.org/officeDocument/2006/relationships/hyperlink" Target="http://www.sketchup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ptc.com/academic-program/products/free-software/creo-college-download" TargetMode="External"/><Relationship Id="rId5" Type="http://schemas.openxmlformats.org/officeDocument/2006/relationships/hyperlink" Target="https://www.plm.automation.siemens.com/en_us/academic/resources/solid-edge/student-download.cfm?stc=deiia400744" TargetMode="External"/><Relationship Id="rId4" Type="http://schemas.openxmlformats.org/officeDocument/2006/relationships/hyperlink" Target="https://imapssl.eng.auburn.edu/software/software/showcase.php?software=autodesk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hyperlink" Target="https://imapssl.eng.auburn.edu/software/software/showcase.php?software=solidworks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hyperlink" Target="mailto:wcc0023@auburn.edu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mailto:jet0024@auburn.edu" TargetMode="External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JPG"/><Relationship Id="rId4" Type="http://schemas.openxmlformats.org/officeDocument/2006/relationships/image" Target="../media/image1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hyperlink" Target="mailto:jjf0010@auburn.edu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hyperlink" Target="mailto:nmn0005@auburn.edu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mailto:jdj0019@auburn.edu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2485" y="1519032"/>
            <a:ext cx="7475220" cy="2191146"/>
          </a:xfrm>
        </p:spPr>
        <p:txBody>
          <a:bodyPr/>
          <a:lstStyle/>
          <a:p>
            <a:r>
              <a:rPr lang="en-US" dirty="0"/>
              <a:t>Welcome to: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82148" y="1194585"/>
            <a:ext cx="6575895" cy="1041124"/>
          </a:xfrm>
        </p:spPr>
        <p:txBody>
          <a:bodyPr>
            <a:normAutofit/>
          </a:bodyPr>
          <a:lstStyle/>
          <a:p>
            <a:r>
              <a:rPr lang="en-US" sz="2400" dirty="0"/>
              <a:t>Thursday, October 6th, 2016</a:t>
            </a:r>
          </a:p>
          <a:p>
            <a:r>
              <a:rPr lang="en-US" sz="2400" dirty="0"/>
              <a:t>Broun Hall Room 235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929" y="3997661"/>
            <a:ext cx="6076336" cy="2195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6754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Projects: BB-8 robot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7251" y="2057400"/>
            <a:ext cx="4720589" cy="4211320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solidFill>
                  <a:schemeClr val="tx1"/>
                </a:solidFill>
              </a:rPr>
              <a:t>Build a robot that uses an internal mechanism to manipulate a ball to move around.</a:t>
            </a:r>
          </a:p>
          <a:p>
            <a:r>
              <a:rPr lang="en-US" dirty="0">
                <a:solidFill>
                  <a:schemeClr val="tx1"/>
                </a:solidFill>
              </a:rPr>
              <a:t>Also has semispherical “head” with sensors to detect surroundings.</a:t>
            </a:r>
          </a:p>
          <a:p>
            <a:r>
              <a:rPr lang="en-US" dirty="0">
                <a:solidFill>
                  <a:schemeClr val="tx1"/>
                </a:solidFill>
              </a:rPr>
              <a:t>A great E-Day project.</a:t>
            </a:r>
          </a:p>
          <a:p>
            <a:r>
              <a:rPr lang="en-US" dirty="0">
                <a:solidFill>
                  <a:schemeClr val="tx1"/>
                </a:solidFill>
              </a:rPr>
              <a:t>Will possibly be used as a </a:t>
            </a:r>
            <a:r>
              <a:rPr lang="en-US" dirty="0" err="1">
                <a:solidFill>
                  <a:schemeClr val="tx1"/>
                </a:solidFill>
              </a:rPr>
              <a:t>tourbot</a:t>
            </a:r>
            <a:r>
              <a:rPr lang="en-US" dirty="0">
                <a:solidFill>
                  <a:schemeClr val="tx1"/>
                </a:solidFill>
              </a:rPr>
              <a:t> with a built in projector in the head.</a:t>
            </a:r>
          </a:p>
          <a:p>
            <a:r>
              <a:rPr lang="en-US" dirty="0">
                <a:solidFill>
                  <a:schemeClr val="tx1"/>
                </a:solidFill>
              </a:rPr>
              <a:t>Based off of </a:t>
            </a:r>
            <a:r>
              <a:rPr lang="en-US" dirty="0" err="1">
                <a:solidFill>
                  <a:schemeClr val="tx1"/>
                </a:solidFill>
              </a:rPr>
              <a:t>Instructables</a:t>
            </a:r>
            <a:r>
              <a:rPr lang="en-US" dirty="0">
                <a:solidFill>
                  <a:schemeClr val="tx1"/>
                </a:solidFill>
              </a:rPr>
              <a:t> tutorial: </a:t>
            </a:r>
            <a:r>
              <a:rPr lang="en-US" dirty="0">
                <a:solidFill>
                  <a:schemeClr val="tx1"/>
                </a:solidFill>
                <a:hlinkClick r:id="rId2"/>
              </a:rPr>
              <a:t>http://www.instructables.com/id/DIY-Life-Size-Phone-Controlled-BB8-Droid/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Team Lead: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Jonathon Brown</a:t>
            </a:r>
          </a:p>
          <a:p>
            <a:r>
              <a:rPr lang="en-US" dirty="0">
                <a:solidFill>
                  <a:schemeClr val="tx1"/>
                </a:solidFill>
              </a:rPr>
              <a:t>Meetings: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Wednesdays 6:00pm-7:00pm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Location- SPARC Lab Broun 367</a:t>
            </a:r>
            <a:endParaRPr lang="en-US" dirty="0"/>
          </a:p>
        </p:txBody>
      </p:sp>
      <p:pic>
        <p:nvPicPr>
          <p:cNvPr id="1026" name="Picture 2" descr="Image result for bb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5457" y="358457"/>
            <a:ext cx="3020342" cy="1698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rive_mechanisms-1200x675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4349" y="4310571"/>
            <a:ext cx="3021449" cy="1700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icture of Establish The Electronics (+How It Works)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4348" y="2282698"/>
            <a:ext cx="3021449" cy="1700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07214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Projects: MAGLEV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7252" y="2400300"/>
            <a:ext cx="5185330" cy="3028950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solidFill>
                  <a:schemeClr val="tx1"/>
                </a:solidFill>
              </a:rPr>
              <a:t>Originally a senior design project involving magnetic levitation of small metal objects.</a:t>
            </a:r>
          </a:p>
          <a:p>
            <a:r>
              <a:rPr lang="en-US" dirty="0">
                <a:solidFill>
                  <a:schemeClr val="tx1"/>
                </a:solidFill>
              </a:rPr>
              <a:t>Uses 2 dimensional axes to move an electromagnet.</a:t>
            </a:r>
          </a:p>
          <a:p>
            <a:r>
              <a:rPr lang="en-US" dirty="0">
                <a:solidFill>
                  <a:schemeClr val="tx1"/>
                </a:solidFill>
              </a:rPr>
              <a:t>By varying frequency in coil, it can “sing” War Eagle</a:t>
            </a:r>
          </a:p>
          <a:p>
            <a:r>
              <a:rPr lang="en-US" dirty="0">
                <a:solidFill>
                  <a:schemeClr val="tx1"/>
                </a:solidFill>
              </a:rPr>
              <a:t>Also will be used for SCORE Crane Machine</a:t>
            </a:r>
          </a:p>
          <a:p>
            <a:r>
              <a:rPr lang="en-US" dirty="0">
                <a:solidFill>
                  <a:schemeClr val="tx1"/>
                </a:solidFill>
              </a:rPr>
              <a:t>Team Lead: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Shane Williams </a:t>
            </a:r>
            <a:r>
              <a:rPr lang="en-US" dirty="0">
                <a:solidFill>
                  <a:schemeClr val="tx1"/>
                </a:solidFill>
                <a:hlinkClick r:id="rId2"/>
              </a:rPr>
              <a:t>smw0031@auburn.edu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Meetings: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Not set</a:t>
            </a:r>
          </a:p>
        </p:txBody>
      </p:sp>
      <p:sp>
        <p:nvSpPr>
          <p:cNvPr id="4" name="AutoShape 2" descr="https://lh3.googleusercontent.com/IHrnpOaW0Pl7n_EcPA1T-bTkOg5zMhmHSN6oQ-gbQXz4hSj_TlX1825UaHl4iDGr2eb6hdlrPUZjb9_5boqqA4AUpM0RloLUKVXCH8GZn1nXXOLm8c1v9APN7oW9NLafakAR8_SymX6g9fs8vYkHQ0ihDzkB7WoB6gIWvXEkzhjsMWtdJe-nI6PLWGlKG5joo43Chr5zO2u-F4Ols4MYzu5QjV4WFrtuzhoqoQbNqcEh7ns89NOcOEenM4nNBNeZZ0-VepgP5RPrCrQQe5I4Ac6Fv_b3ite7rCjXyvU1SdZ4HNyHip3q0SQ22VZDcqA8z7nIGKl_8RaRNFOg54uE_QZ57XI20hoFpcN83yoa5hxYTWThOxdvPrzNjZ7XKeuPwJ5k2Wx9wGCP6c_b0XXGDQm7eDoqp_m0vilALOhxJ-e606Cuyx4B6pRt_y_Hemx02BWve4GpWaxag413uNRegFgKyg70912sWsIBSDZ9qcpxQlnh6SJUa4oca9dw-SOlMreOVgpSesWZ6JmLpu-fRfVUStx-XjIzwBKrFDKjex0jN5P5WJt2TJ3KDTy5DvZtX3pcPWoGTMLqEe2STw_K0DldKkkBGGVlUJYy4dKvi0yo4QCEjg=w1408-h1056-no"/>
          <p:cNvSpPr>
            <a:spLocks noChangeAspect="1" noChangeArrowheads="1"/>
          </p:cNvSpPr>
          <p:nvPr/>
        </p:nvSpPr>
        <p:spPr bwMode="auto">
          <a:xfrm>
            <a:off x="7214713" y="1708786"/>
            <a:ext cx="1391027" cy="139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5" name="AutoShape 4" descr="https://lh3.googleusercontent.com/IHrnpOaW0Pl7n_EcPA1T-bTkOg5zMhmHSN6oQ-gbQXz4hSj_TlX1825UaHl4iDGr2eb6hdlrPUZjb9_5boqqA4AUpM0RloLUKVXCH8GZn1nXXOLm8c1v9APN7oW9NLafakAR8_SymX6g9fs8vYkHQ0ihDzkB7WoB6gIWvXEkzhjsMWtdJe-nI6PLWGlKG5joo43Chr5zO2u-F4Ols4MYzu5QjV4WFrtuzhoqoQbNqcEh7ns89NOcOEenM4nNBNeZZ0-VepgP5RPrCrQQe5I4Ac6Fv_b3ite7rCjXyvU1SdZ4HNyHip3q0SQ22VZDcqA8z7nIGKl_8RaRNFOg54uE_QZ57XI20hoFpcN83yoa5hxYTWThOxdvPrzNjZ7XKeuPwJ5k2Wx9wGCP6c_b0XXGDQm7eDoqp_m0vilALOhxJ-e606Cuyx4B6pRt_y_Hemx02BWve4GpWaxag413uNRegFgKyg70912sWsIBSDZ9qcpxQlnh6SJUa4oca9dw-SOlMreOVgpSesWZ6JmLpu-fRfVUStx-XjIzwBKrFDKjex0jN5P5WJt2TJ3KDTy5DvZtX3pcPWoGTMLqEe2STw_K0DldKkkBGGVlUJYy4dKvi0yo4QCEjg=w1408-h1056-no"/>
          <p:cNvSpPr>
            <a:spLocks noChangeAspect="1" noChangeArrowheads="1"/>
          </p:cNvSpPr>
          <p:nvPr/>
        </p:nvSpPr>
        <p:spPr bwMode="auto">
          <a:xfrm>
            <a:off x="230981" y="863203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pic>
        <p:nvPicPr>
          <p:cNvPr id="2050" name="Picture 2" descr="https://lh3.googleusercontent.com/O5jPhMb0gCNXyrxpGQ2PGdekJwMX-0aGGv8cU5S0o3W-IB3MgrMMw7V7QKnFzGyLA1NLvi3_npp6hDwMziNG4ygj284EcmzNK5dAMr9M5dHX_-5wNQTdloRb8sF5K_qSBmpdC2rdi_amUJ1X0_y5BX-2jldOcdgw_MRPMFK4QIweChn8sMBRynBDAfVnwiTOhxjxG_Wlf97SPJP7NX8aTpN9J1FXiEvfBkj_ZZhROkIY21qlC9KvLi5INtRN4Z9FgUsxhFw8AsPL4baoeGl6LW-YOU8VpR0e5Wc_JWCZeCsGRldpJOwIpvNMrv26gBKdrMFalHbrRmz8v_5cIC810WajcApWnOcnZ66evR1MM3xOGqdCWfgF2ut9WJfxZ64P3ZBpaqS3rw0FecS618c6tRA0mhgEvJiZ86HLZYUbmSJ5IUx79H4I5X5RLKjZ9b4kPBHB4VSs3d5hRLb6UcivvHFcneSdhlXdFhOq532pYmFbvZOSQKwzgcnZiyvPxGdij-tP79Ksv70ts6mRc8-OgsL6DKSFg_y4TUda8sN1jI-NaJL4PMQ6wzpd0oJdp4f_IUlnXJxwgPibzYvofU7qkPXGqwukcLlMD_3I28Fo8a6EDWHDXA=w687-h915-no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107"/>
          <a:stretch/>
        </p:blipFill>
        <p:spPr bwMode="auto">
          <a:xfrm>
            <a:off x="5938693" y="2400302"/>
            <a:ext cx="2807258" cy="3028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84557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7250" y="609600"/>
            <a:ext cx="5705595" cy="1356360"/>
          </a:xfrm>
        </p:spPr>
        <p:txBody>
          <a:bodyPr/>
          <a:lstStyle/>
          <a:p>
            <a:r>
              <a:rPr lang="en-US" dirty="0"/>
              <a:t>Projects: SCORE Crane Machine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7250" y="2400300"/>
            <a:ext cx="5215690" cy="3954780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1"/>
                </a:solidFill>
              </a:rPr>
              <a:t>Build a claw machine where “everyone wins”. </a:t>
            </a:r>
          </a:p>
          <a:p>
            <a:r>
              <a:rPr lang="en-US" dirty="0">
                <a:solidFill>
                  <a:schemeClr val="tx1"/>
                </a:solidFill>
              </a:rPr>
              <a:t>Will provide a fun way to distribute promotional items for the Southeastern Center of Robotics Education (SCORE).</a:t>
            </a:r>
          </a:p>
          <a:p>
            <a:r>
              <a:rPr lang="en-US" dirty="0">
                <a:solidFill>
                  <a:schemeClr val="tx1"/>
                </a:solidFill>
              </a:rPr>
              <a:t> Suspend a </a:t>
            </a:r>
            <a:r>
              <a:rPr lang="en-US" dirty="0" err="1">
                <a:solidFill>
                  <a:schemeClr val="tx1"/>
                </a:solidFill>
              </a:rPr>
              <a:t>clawbot</a:t>
            </a:r>
            <a:r>
              <a:rPr lang="en-US" dirty="0">
                <a:solidFill>
                  <a:schemeClr val="tx1"/>
                </a:solidFill>
              </a:rPr>
              <a:t> vertically, so people could use a joystick to manipulate it and pick up pens, squishy balls, etc. with the SCORE logo.</a:t>
            </a:r>
          </a:p>
          <a:p>
            <a:r>
              <a:rPr lang="en-US" dirty="0">
                <a:solidFill>
                  <a:schemeClr val="tx1"/>
                </a:solidFill>
              </a:rPr>
              <a:t>Team Lead: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Matthew Castleberry </a:t>
            </a:r>
            <a:r>
              <a:rPr lang="en-US" dirty="0">
                <a:solidFill>
                  <a:schemeClr val="tx1"/>
                </a:solidFill>
                <a:hlinkClick r:id="rId2"/>
              </a:rPr>
              <a:t>mtc0030@auburn.edu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Meetings: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Tuesdays 5:00pm-6:00pm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Location- SPARC Lab Broun 367</a:t>
            </a:r>
          </a:p>
        </p:txBody>
      </p:sp>
      <p:pic>
        <p:nvPicPr>
          <p:cNvPr id="1026" name="Picture 2" descr="Image result for claw machin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16" t="5327" r="30517" b="3019"/>
          <a:stretch/>
        </p:blipFill>
        <p:spPr bwMode="auto">
          <a:xfrm>
            <a:off x="6562845" y="215680"/>
            <a:ext cx="1875943" cy="2438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https://lh3.googleusercontent.com/58a-OyxFBjwlLN5FeWJc4dAGX2AXxen5ujjuVidAWPOnuYLi5r_hdClweuWeM_ZierVkw1q-MeTeoHY-0HKlM9Tdj8z1NOPBHyaQDZYQX4an_DX_BtwFd5Aorog9jo_Z_pKSzn64Up2AyOfgl5KXc-fhulCbOcSebtOXEgjoN4ewNHvTRRRFmQ3Au8s4T80ikV0A7Vkq2QTvZ-BTtue0CKDPdoKvMyYjzNu-p1Oc-LZElAbsKFD8mx_pehG4UGeAqLNQ-faghyGXNsLvvK7MoJEgjiSAApJr8a2U9_zE1na5SW-3-tuOl-hQIrvlZjUpqHtw5bbaOQ0wmA5vVTWXcftByYDbq46OXvrIQ35srpp_76-Dr2Kj8G_dGxZhDjIo73W-XNB7nfkuWWQn0s2IvUYiquGaWMwIU3_zQStU-o_ldlMeeQICgW61HQ3R7SN_eu4NQw2RejdmgSe1LeNj45qaoGjozoOHe66p9Dpy9ne0P2UNKv1EQgU0mwQ8e4OAplQSxtt5t6c5UE-igD4SM_0RoKRLvk4n1SngfIzWtYUxpYF8nfeVCprtduupzc4CMvlSqiu8Z-xvABh3O3wkeotnxKGJGFxN5VQ8TCzNdCyxZkfj6Q=w642-h855-n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4615" y="2894001"/>
            <a:ext cx="2682631" cy="3578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7483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Projects: RC Hobbyist Club (RCHC)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7251" y="2400300"/>
            <a:ext cx="6866658" cy="3333751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solidFill>
                  <a:schemeClr val="tx1"/>
                </a:solidFill>
              </a:rPr>
              <a:t>Teaches 3D design, construction and control of RC airplanes, multi-copters, cars, and boats.</a:t>
            </a:r>
          </a:p>
          <a:p>
            <a:r>
              <a:rPr lang="en-US" dirty="0">
                <a:solidFill>
                  <a:schemeClr val="tx1"/>
                </a:solidFill>
              </a:rPr>
              <a:t>Designed to need no prior experience.</a:t>
            </a:r>
          </a:p>
          <a:p>
            <a:r>
              <a:rPr lang="en-US" dirty="0">
                <a:solidFill>
                  <a:schemeClr val="tx1"/>
                </a:solidFill>
              </a:rPr>
              <a:t>Functions very similar to SPARC</a:t>
            </a:r>
          </a:p>
          <a:p>
            <a:r>
              <a:rPr lang="en-US" dirty="0">
                <a:solidFill>
                  <a:schemeClr val="tx1"/>
                </a:solidFill>
              </a:rPr>
              <a:t>Meetings: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Mondays 5:00pm-6:00pm in Shelby 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Fridays 3:00pm-4:00pm in Broun 235</a:t>
            </a:r>
          </a:p>
          <a:p>
            <a:r>
              <a:rPr lang="en-US" dirty="0">
                <a:solidFill>
                  <a:schemeClr val="tx1"/>
                </a:solidFill>
              </a:rPr>
              <a:t>Dues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$10 per semester</a:t>
            </a:r>
          </a:p>
          <a:p>
            <a:r>
              <a:rPr lang="en-US" dirty="0">
                <a:solidFill>
                  <a:schemeClr val="tx1"/>
                </a:solidFill>
              </a:rPr>
              <a:t>Club President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Joshua Parker </a:t>
            </a:r>
            <a:r>
              <a:rPr lang="en-US" dirty="0">
                <a:solidFill>
                  <a:schemeClr val="tx1"/>
                </a:solidFill>
                <a:hlinkClick r:id="rId2"/>
              </a:rPr>
              <a:t>jcp0048@auburn.edu</a:t>
            </a:r>
            <a:endParaRPr lang="en-US" dirty="0">
              <a:solidFill>
                <a:schemeClr val="tx1"/>
              </a:solidFill>
            </a:endParaRPr>
          </a:p>
          <a:p>
            <a:pPr lvl="1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026" name="Picture 2" descr="Built from Scratch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48" r="12253"/>
          <a:stretch/>
        </p:blipFill>
        <p:spPr bwMode="auto">
          <a:xfrm>
            <a:off x="7140592" y="2982598"/>
            <a:ext cx="1685654" cy="1432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uilt from Scratch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09" t="28327" r="1509" b="2474"/>
          <a:stretch/>
        </p:blipFill>
        <p:spPr bwMode="auto">
          <a:xfrm>
            <a:off x="5239483" y="2982597"/>
            <a:ext cx="1817370" cy="2286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Built from Scratch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7" t="14830" r="11793" b="14237"/>
          <a:stretch/>
        </p:blipFill>
        <p:spPr bwMode="auto">
          <a:xfrm>
            <a:off x="7140592" y="4483510"/>
            <a:ext cx="1685654" cy="785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96135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Projects: Quadcopter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7252" y="2400300"/>
            <a:ext cx="4812028" cy="3472180"/>
          </a:xfrm>
        </p:spPr>
        <p:txBody>
          <a:bodyPr>
            <a:normAutofit fontScale="85000" lnSpcReduction="20000"/>
          </a:bodyPr>
          <a:lstStyle/>
          <a:p>
            <a:r>
              <a:rPr lang="en-US" dirty="0">
                <a:solidFill>
                  <a:schemeClr val="tx1"/>
                </a:solidFill>
              </a:rPr>
              <a:t>A personal project by Josh.</a:t>
            </a:r>
          </a:p>
          <a:p>
            <a:r>
              <a:rPr lang="en-US" dirty="0">
                <a:solidFill>
                  <a:schemeClr val="tx1"/>
                </a:solidFill>
              </a:rPr>
              <a:t>3 years in the making</a:t>
            </a:r>
          </a:p>
          <a:p>
            <a:r>
              <a:rPr lang="en-US" dirty="0">
                <a:solidFill>
                  <a:schemeClr val="tx1"/>
                </a:solidFill>
              </a:rPr>
              <a:t>Joint project between SPARC and RC Hobbyist Club</a:t>
            </a:r>
          </a:p>
          <a:p>
            <a:r>
              <a:rPr lang="en-US" dirty="0">
                <a:solidFill>
                  <a:schemeClr val="tx1"/>
                </a:solidFill>
              </a:rPr>
              <a:t>Goals: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Solve an issue with one of the speed controllers and motors  to enable the quadcopter to fly.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Possibly put an Arduino or Raspberry Pi on board for autonomous or semi-autonomous flight.</a:t>
            </a:r>
          </a:p>
          <a:p>
            <a:r>
              <a:rPr lang="en-US" dirty="0">
                <a:solidFill>
                  <a:schemeClr val="tx1"/>
                </a:solidFill>
              </a:rPr>
              <a:t>Team Lead: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Josh </a:t>
            </a:r>
            <a:r>
              <a:rPr lang="en-US" dirty="0" err="1">
                <a:solidFill>
                  <a:schemeClr val="tx1"/>
                </a:solidFill>
              </a:rPr>
              <a:t>Jablonowski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>
                <a:hlinkClick r:id="rId2"/>
              </a:rPr>
              <a:t>jdj0019</a:t>
            </a:r>
            <a:r>
              <a:rPr lang="en-US" dirty="0">
                <a:solidFill>
                  <a:schemeClr val="tx1"/>
                </a:solidFill>
                <a:hlinkClick r:id="rId2"/>
              </a:rPr>
              <a:t>@auburn.edu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Meetings: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Not set</a:t>
            </a:r>
          </a:p>
        </p:txBody>
      </p:sp>
      <p:sp>
        <p:nvSpPr>
          <p:cNvPr id="4" name="AutoShape 2" descr="https://lh3.googleusercontent.com/IHrnpOaW0Pl7n_EcPA1T-bTkOg5zMhmHSN6oQ-gbQXz4hSj_TlX1825UaHl4iDGr2eb6hdlrPUZjb9_5boqqA4AUpM0RloLUKVXCH8GZn1nXXOLm8c1v9APN7oW9NLafakAR8_SymX6g9fs8vYkHQ0ihDzkB7WoB6gIWvXEkzhjsMWtdJe-nI6PLWGlKG5joo43Chr5zO2u-F4Ols4MYzu5QjV4WFrtuzhoqoQbNqcEh7ns89NOcOEenM4nNBNeZZ0-VepgP5RPrCrQQe5I4Ac6Fv_b3ite7rCjXyvU1SdZ4HNyHip3q0SQ22VZDcqA8z7nIGKl_8RaRNFOg54uE_QZ57XI20hoFpcN83yoa5hxYTWThOxdvPrzNjZ7XKeuPwJ5k2Wx9wGCP6c_b0XXGDQm7eDoqp_m0vilALOhxJ-e606Cuyx4B6pRt_y_Hemx02BWve4GpWaxag413uNRegFgKyg70912sWsIBSDZ9qcpxQlnh6SJUa4oca9dw-SOlMreOVgpSesWZ6JmLpu-fRfVUStx-XjIzwBKrFDKjex0jN5P5WJt2TJ3KDTy5DvZtX3pcPWoGTMLqEe2STw_K0DldKkkBGGVlUJYy4dKvi0yo4QCEjg=w1408-h1056-no"/>
          <p:cNvSpPr>
            <a:spLocks noChangeAspect="1" noChangeArrowheads="1"/>
          </p:cNvSpPr>
          <p:nvPr/>
        </p:nvSpPr>
        <p:spPr bwMode="auto">
          <a:xfrm>
            <a:off x="7214713" y="1708786"/>
            <a:ext cx="1391027" cy="139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5" name="AutoShape 4" descr="https://lh3.googleusercontent.com/IHrnpOaW0Pl7n_EcPA1T-bTkOg5zMhmHSN6oQ-gbQXz4hSj_TlX1825UaHl4iDGr2eb6hdlrPUZjb9_5boqqA4AUpM0RloLUKVXCH8GZn1nXXOLm8c1v9APN7oW9NLafakAR8_SymX6g9fs8vYkHQ0ihDzkB7WoB6gIWvXEkzhjsMWtdJe-nI6PLWGlKG5joo43Chr5zO2u-F4Ols4MYzu5QjV4WFrtuzhoqoQbNqcEh7ns89NOcOEenM4nNBNeZZ0-VepgP5RPrCrQQe5I4Ac6Fv_b3ite7rCjXyvU1SdZ4HNyHip3q0SQ22VZDcqA8z7nIGKl_8RaRNFOg54uE_QZ57XI20hoFpcN83yoa5hxYTWThOxdvPrzNjZ7XKeuPwJ5k2Wx9wGCP6c_b0XXGDQm7eDoqp_m0vilALOhxJ-e606Cuyx4B6pRt_y_Hemx02BWve4GpWaxag413uNRegFgKyg70912sWsIBSDZ9qcpxQlnh6SJUa4oca9dw-SOlMreOVgpSesWZ6JmLpu-fRfVUStx-XjIzwBKrFDKjex0jN5P5WJt2TJ3KDTy5DvZtX3pcPWoGTMLqEe2STw_K0DldKkkBGGVlUJYy4dKvi0yo4QCEjg=w1408-h1056-no"/>
          <p:cNvSpPr>
            <a:spLocks noChangeAspect="1" noChangeArrowheads="1"/>
          </p:cNvSpPr>
          <p:nvPr/>
        </p:nvSpPr>
        <p:spPr bwMode="auto">
          <a:xfrm>
            <a:off x="230981" y="863203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2953" y="1165178"/>
            <a:ext cx="3017637" cy="226209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2953" y="3494150"/>
            <a:ext cx="3017637" cy="2262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8216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Projects: Tesla Coil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7251" y="2400300"/>
            <a:ext cx="5438393" cy="3028950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1"/>
                </a:solidFill>
              </a:rPr>
              <a:t>Last year we created a spark gap Tesla Coil.</a:t>
            </a:r>
          </a:p>
          <a:p>
            <a:r>
              <a:rPr lang="en-US" dirty="0">
                <a:solidFill>
                  <a:schemeClr val="tx1"/>
                </a:solidFill>
              </a:rPr>
              <a:t>It generated 400,000 volts of electricity</a:t>
            </a:r>
          </a:p>
          <a:p>
            <a:r>
              <a:rPr lang="en-US" dirty="0">
                <a:solidFill>
                  <a:schemeClr val="tx1"/>
                </a:solidFill>
              </a:rPr>
              <a:t>Goals this year: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Enhance it using homemade capacitors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Make it musical</a:t>
            </a:r>
          </a:p>
          <a:p>
            <a:r>
              <a:rPr lang="en-US" dirty="0">
                <a:solidFill>
                  <a:schemeClr val="tx1"/>
                </a:solidFill>
              </a:rPr>
              <a:t>Team Lead: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Matthew Castleberry </a:t>
            </a:r>
            <a:r>
              <a:rPr lang="en-US" dirty="0">
                <a:solidFill>
                  <a:schemeClr val="tx1"/>
                </a:solidFill>
                <a:hlinkClick r:id="rId2"/>
              </a:rPr>
              <a:t>mtc0030@auburn.edu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Meetings: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Not set</a:t>
            </a:r>
          </a:p>
        </p:txBody>
      </p:sp>
      <p:sp>
        <p:nvSpPr>
          <p:cNvPr id="4" name="AutoShape 2" descr="https://lh3.googleusercontent.com/IHrnpOaW0Pl7n_EcPA1T-bTkOg5zMhmHSN6oQ-gbQXz4hSj_TlX1825UaHl4iDGr2eb6hdlrPUZjb9_5boqqA4AUpM0RloLUKVXCH8GZn1nXXOLm8c1v9APN7oW9NLafakAR8_SymX6g9fs8vYkHQ0ihDzkB7WoB6gIWvXEkzhjsMWtdJe-nI6PLWGlKG5joo43Chr5zO2u-F4Ols4MYzu5QjV4WFrtuzhoqoQbNqcEh7ns89NOcOEenM4nNBNeZZ0-VepgP5RPrCrQQe5I4Ac6Fv_b3ite7rCjXyvU1SdZ4HNyHip3q0SQ22VZDcqA8z7nIGKl_8RaRNFOg54uE_QZ57XI20hoFpcN83yoa5hxYTWThOxdvPrzNjZ7XKeuPwJ5k2Wx9wGCP6c_b0XXGDQm7eDoqp_m0vilALOhxJ-e606Cuyx4B6pRt_y_Hemx02BWve4GpWaxag413uNRegFgKyg70912sWsIBSDZ9qcpxQlnh6SJUa4oca9dw-SOlMreOVgpSesWZ6JmLpu-fRfVUStx-XjIzwBKrFDKjex0jN5P5WJt2TJ3KDTy5DvZtX3pcPWoGTMLqEe2STw_K0DldKkkBGGVlUJYy4dKvi0yo4QCEjg=w1408-h1056-no"/>
          <p:cNvSpPr>
            <a:spLocks noChangeAspect="1" noChangeArrowheads="1"/>
          </p:cNvSpPr>
          <p:nvPr/>
        </p:nvSpPr>
        <p:spPr bwMode="auto">
          <a:xfrm>
            <a:off x="7214713" y="1708786"/>
            <a:ext cx="1391027" cy="139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5" name="AutoShape 4" descr="https://lh3.googleusercontent.com/IHrnpOaW0Pl7n_EcPA1T-bTkOg5zMhmHSN6oQ-gbQXz4hSj_TlX1825UaHl4iDGr2eb6hdlrPUZjb9_5boqqA4AUpM0RloLUKVXCH8GZn1nXXOLm8c1v9APN7oW9NLafakAR8_SymX6g9fs8vYkHQ0ihDzkB7WoB6gIWvXEkzhjsMWtdJe-nI6PLWGlKG5joo43Chr5zO2u-F4Ols4MYzu5QjV4WFrtuzhoqoQbNqcEh7ns89NOcOEenM4nNBNeZZ0-VepgP5RPrCrQQe5I4Ac6Fv_b3ite7rCjXyvU1SdZ4HNyHip3q0SQ22VZDcqA8z7nIGKl_8RaRNFOg54uE_QZ57XI20hoFpcN83yoa5hxYTWThOxdvPrzNjZ7XKeuPwJ5k2Wx9wGCP6c_b0XXGDQm7eDoqp_m0vilALOhxJ-e606Cuyx4B6pRt_y_Hemx02BWve4GpWaxag413uNRegFgKyg70912sWsIBSDZ9qcpxQlnh6SJUa4oca9dw-SOlMreOVgpSesWZ6JmLpu-fRfVUStx-XjIzwBKrFDKjex0jN5P5WJt2TJ3KDTy5DvZtX3pcPWoGTMLqEe2STw_K0DldKkkBGGVlUJYy4dKvi0yo4QCEjg=w1408-h1056-no"/>
          <p:cNvSpPr>
            <a:spLocks noChangeAspect="1" noChangeArrowheads="1"/>
          </p:cNvSpPr>
          <p:nvPr/>
        </p:nvSpPr>
        <p:spPr bwMode="auto">
          <a:xfrm>
            <a:off x="230981" y="863203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3549" y="1106857"/>
            <a:ext cx="1948644" cy="280791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l="33642" r="19536" b="15632"/>
          <a:stretch/>
        </p:blipFill>
        <p:spPr>
          <a:xfrm>
            <a:off x="6863549" y="3991180"/>
            <a:ext cx="1948644" cy="1755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9758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Meetings Schedule: Week of 10/9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584" y="1965960"/>
            <a:ext cx="8199972" cy="3384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4290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Proposal Form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7251" y="2400300"/>
            <a:ext cx="3943350" cy="3312414"/>
          </a:xfrm>
        </p:spPr>
        <p:txBody>
          <a:bodyPr>
            <a:normAutofit fontScale="70000" lnSpcReduction="20000"/>
          </a:bodyPr>
          <a:lstStyle/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/>
                </a:solidFill>
              </a:rPr>
              <a:t>*Project Title: ____________________</a:t>
            </a:r>
          </a:p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/>
                </a:solidFill>
              </a:rPr>
              <a:t>*Project Description: ______________</a:t>
            </a:r>
          </a:p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/>
                </a:solidFill>
              </a:rPr>
              <a:t>____________________________________</a:t>
            </a:r>
          </a:p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/>
                </a:solidFill>
              </a:rPr>
              <a:t>Proposal Date: __/__/__</a:t>
            </a:r>
          </a:p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/>
                </a:solidFill>
              </a:rPr>
              <a:t>Expected Finish Date: __/__/__</a:t>
            </a:r>
          </a:p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/>
                </a:solidFill>
              </a:rPr>
              <a:t>*Funding Needed (Yes/No): __________</a:t>
            </a:r>
          </a:p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/>
                </a:solidFill>
              </a:rPr>
              <a:t>Proposed Budget: ___________________</a:t>
            </a:r>
          </a:p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/>
                </a:solidFill>
              </a:rPr>
              <a:t>*Project Lead: _____________________</a:t>
            </a:r>
          </a:p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/>
                </a:solidFill>
              </a:rPr>
              <a:t>Other Members: _____________________</a:t>
            </a:r>
          </a:p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/>
                </a:solidFill>
              </a:rPr>
              <a:t>For completion by an officer and the advisor:</a:t>
            </a:r>
          </a:p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/>
                </a:solidFill>
              </a:rPr>
              <a:t>Officer Name: _______________ Date: __/__/__</a:t>
            </a:r>
          </a:p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/>
                </a:solidFill>
              </a:rPr>
              <a:t>Advisor Name: _______________ Date: __/__/__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195456" y="2331721"/>
            <a:ext cx="3442855" cy="1131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/>
              <a:t>Can be found on the Github:</a:t>
            </a:r>
            <a:endParaRPr lang="en-US" sz="1350" b="1" dirty="0">
              <a:hlinkClick r:id="rId2"/>
            </a:endParaRPr>
          </a:p>
          <a:p>
            <a:r>
              <a:rPr lang="en-US" sz="1350" dirty="0">
                <a:hlinkClick r:id="rId3"/>
              </a:rPr>
              <a:t>https://github.com/SPARC-Auburn/Documents/blob/master/Forms/Project%20Proposal%20Form.txt</a:t>
            </a:r>
            <a:endParaRPr lang="en-US" sz="1350" dirty="0"/>
          </a:p>
          <a:p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24056594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Item Order Form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7251" y="2263140"/>
            <a:ext cx="4684013" cy="3312414"/>
          </a:xfrm>
        </p:spPr>
        <p:txBody>
          <a:bodyPr>
            <a:noAutofit/>
          </a:bodyPr>
          <a:lstStyle/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500" dirty="0">
                <a:solidFill>
                  <a:schemeClr val="tx1"/>
                </a:solidFill>
              </a:rPr>
              <a:t>Project Title: ________________</a:t>
            </a:r>
          </a:p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500" dirty="0">
                <a:solidFill>
                  <a:schemeClr val="tx1"/>
                </a:solidFill>
              </a:rPr>
              <a:t>Form Submission Date: __/__/___</a:t>
            </a:r>
          </a:p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500" dirty="0">
                <a:solidFill>
                  <a:schemeClr val="tx1"/>
                </a:solidFill>
              </a:rPr>
              <a:t>Item Name: ____________________</a:t>
            </a:r>
          </a:p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500" dirty="0">
                <a:solidFill>
                  <a:schemeClr val="tx1"/>
                </a:solidFill>
              </a:rPr>
              <a:t>	Vendor: _______________</a:t>
            </a:r>
          </a:p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500" dirty="0">
                <a:solidFill>
                  <a:schemeClr val="tx1"/>
                </a:solidFill>
              </a:rPr>
              <a:t>	Link: _________________</a:t>
            </a:r>
          </a:p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500" dirty="0">
                <a:solidFill>
                  <a:schemeClr val="tx1"/>
                </a:solidFill>
              </a:rPr>
              <a:t>	Part #: _______________</a:t>
            </a:r>
          </a:p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500" dirty="0">
                <a:solidFill>
                  <a:schemeClr val="tx1"/>
                </a:solidFill>
              </a:rPr>
              <a:t>	Amount: _______________</a:t>
            </a:r>
          </a:p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500" dirty="0">
                <a:solidFill>
                  <a:schemeClr val="tx1"/>
                </a:solidFill>
              </a:rPr>
              <a:t>	Price Per Each: $______</a:t>
            </a:r>
          </a:p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500" dirty="0">
                <a:solidFill>
                  <a:schemeClr val="tx1"/>
                </a:solidFill>
              </a:rPr>
              <a:t>	Price Total: $_________</a:t>
            </a:r>
          </a:p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500" dirty="0">
                <a:solidFill>
                  <a:schemeClr val="tx1"/>
                </a:solidFill>
              </a:rPr>
              <a:t>…</a:t>
            </a:r>
          </a:p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500" dirty="0">
                <a:solidFill>
                  <a:schemeClr val="tx1"/>
                </a:solidFill>
              </a:rPr>
              <a:t>Total Cost (no shipping or taxes): </a:t>
            </a:r>
          </a:p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500" dirty="0">
                <a:solidFill>
                  <a:schemeClr val="tx1"/>
                </a:solidFill>
              </a:rPr>
              <a:t>$________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038345" y="2148840"/>
            <a:ext cx="4684013" cy="3312414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500" dirty="0">
              <a:solidFill>
                <a:schemeClr val="tx1"/>
              </a:solidFill>
            </a:endParaRPr>
          </a:p>
        </p:txBody>
      </p:sp>
      <p:pic>
        <p:nvPicPr>
          <p:cNvPr id="2050" name="Picture 2" descr="Image result for mcmastercarr.com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4937" y="2123124"/>
            <a:ext cx="4089401" cy="828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adafrui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7990" y="2951226"/>
            <a:ext cx="2306348" cy="910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mage result for amazon prime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458" b="25590"/>
          <a:stretch/>
        </p:blipFill>
        <p:spPr bwMode="auto">
          <a:xfrm>
            <a:off x="6514702" y="4020229"/>
            <a:ext cx="2279636" cy="486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Image result for digikey log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7762" y="3065526"/>
            <a:ext cx="1707002" cy="910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Image result for mouser logo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1499" y="4020231"/>
            <a:ext cx="1559528" cy="607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4673338" y="4713766"/>
            <a:ext cx="4172791" cy="1131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/>
              <a:t>Can be found on the Github:</a:t>
            </a:r>
            <a:endParaRPr lang="en-US" sz="1350" b="1" dirty="0">
              <a:hlinkClick r:id="rId7"/>
            </a:endParaRPr>
          </a:p>
          <a:p>
            <a:r>
              <a:rPr lang="en-US" sz="1350" dirty="0">
                <a:hlinkClick r:id="rId7"/>
              </a:rPr>
              <a:t>https://github.com/SPARC-Auburn/Documents/blob/master/Forms/Project%20Item%20Order%20Form.txt</a:t>
            </a:r>
            <a:endParaRPr lang="en-US" sz="1350" dirty="0"/>
          </a:p>
          <a:p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11433016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5038345" y="2148840"/>
            <a:ext cx="4684013" cy="3312414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500" dirty="0">
              <a:solidFill>
                <a:schemeClr val="tx1"/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828135" y="923026"/>
            <a:ext cx="7504335" cy="4595094"/>
            <a:chOff x="422910" y="304799"/>
            <a:chExt cx="6080760" cy="3878854"/>
          </a:xfrm>
          <a:solidFill>
            <a:schemeClr val="bg1"/>
          </a:solidFill>
        </p:grpSpPr>
        <p:graphicFrame>
          <p:nvGraphicFramePr>
            <p:cNvPr id="10" name="Object 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350530503"/>
                </p:ext>
              </p:extLst>
            </p:nvPr>
          </p:nvGraphicFramePr>
          <p:xfrm>
            <a:off x="422910" y="704909"/>
            <a:ext cx="2964180" cy="347874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39" r:id="rId3" imgW="9510840" imgH="11161800" progId="">
                    <p:embed/>
                  </p:oleObj>
                </mc:Choice>
                <mc:Fallback>
                  <p:oleObj r:id="rId3" imgW="9510840" imgH="11161800" progId="">
                    <p:embed/>
                    <p:pic>
                      <p:nvPicPr>
                        <p:cNvPr id="4" name="Object 3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422910" y="704909"/>
                          <a:ext cx="2964180" cy="3478744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" name="TextBox 10"/>
            <p:cNvSpPr txBox="1"/>
            <p:nvPr/>
          </p:nvSpPr>
          <p:spPr>
            <a:xfrm>
              <a:off x="1965960" y="304799"/>
              <a:ext cx="4158794" cy="40011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SPARC T-SHIRT Order Forms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223260" y="752563"/>
              <a:ext cx="3280410" cy="250837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The SPARC T-Shirt is a Blue Jean colored short sleeve Comfort Color T-Shirt.  Please fill out the following information, paper clip cash or check for the respective amount, and give it to a SPARC Officer or Dr. </a:t>
              </a:r>
              <a:r>
                <a:rPr lang="en-US" sz="1200" dirty="0" err="1"/>
                <a:t>Roppel</a:t>
              </a:r>
              <a:r>
                <a:rPr lang="en-US" sz="1200" dirty="0"/>
                <a:t>.</a:t>
              </a:r>
            </a:p>
            <a:p>
              <a:endParaRPr lang="en-US" sz="1400" dirty="0"/>
            </a:p>
            <a:p>
              <a:r>
                <a:rPr lang="en-US" dirty="0"/>
                <a:t>First Name:________________</a:t>
              </a:r>
            </a:p>
            <a:p>
              <a:r>
                <a:rPr lang="en-US" dirty="0"/>
                <a:t>Last Name:________________</a:t>
              </a:r>
            </a:p>
            <a:p>
              <a:r>
                <a:rPr lang="en-US" dirty="0"/>
                <a:t>Auburn Email: _______</a:t>
              </a:r>
              <a:r>
                <a:rPr lang="en-US" sz="1100" dirty="0"/>
                <a:t>@auburn.edu</a:t>
              </a:r>
            </a:p>
            <a:p>
              <a:endParaRPr lang="en-US" sz="1100" dirty="0"/>
            </a:p>
            <a:p>
              <a:r>
                <a:rPr lang="en-US" dirty="0"/>
                <a:t>Circle a Size: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402329" y="2658323"/>
              <a:ext cx="2922270" cy="1477328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600" i="1" dirty="0"/>
                <a:t>Small- $11</a:t>
              </a:r>
            </a:p>
            <a:p>
              <a:pPr>
                <a:lnSpc>
                  <a:spcPct val="150000"/>
                </a:lnSpc>
              </a:pPr>
              <a:r>
                <a:rPr lang="en-US" sz="1600" i="1" dirty="0"/>
                <a:t>Medium- $11</a:t>
              </a:r>
            </a:p>
            <a:p>
              <a:pPr>
                <a:lnSpc>
                  <a:spcPct val="150000"/>
                </a:lnSpc>
              </a:pPr>
              <a:r>
                <a:rPr lang="en-US" sz="1600" i="1" dirty="0"/>
                <a:t>Large- $11</a:t>
              </a:r>
            </a:p>
            <a:p>
              <a:endParaRPr lang="en-US" dirty="0"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5910108" y="3711134"/>
            <a:ext cx="1620752" cy="1477328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i="1" dirty="0"/>
              <a:t>X-Large- $11</a:t>
            </a:r>
          </a:p>
          <a:p>
            <a:pPr>
              <a:lnSpc>
                <a:spcPct val="150000"/>
              </a:lnSpc>
            </a:pPr>
            <a:r>
              <a:rPr lang="en-US" sz="1600" i="1" dirty="0"/>
              <a:t>2X-Large- $12</a:t>
            </a:r>
          </a:p>
          <a:p>
            <a:pPr>
              <a:lnSpc>
                <a:spcPct val="150000"/>
              </a:lnSpc>
            </a:pPr>
            <a:r>
              <a:rPr lang="en-US" sz="1600" i="1" dirty="0"/>
              <a:t>3X-Large- $13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26770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Founded in 2006 by the Auburn University ECE Department</a:t>
            </a:r>
          </a:p>
          <a:p>
            <a:r>
              <a:rPr lang="en-US" dirty="0">
                <a:solidFill>
                  <a:schemeClr val="tx1"/>
                </a:solidFill>
              </a:rPr>
              <a:t>Acts as a “makerspace” that provides a place for students to work collaboratively on projects.</a:t>
            </a:r>
          </a:p>
          <a:p>
            <a:r>
              <a:rPr lang="en-US" dirty="0">
                <a:solidFill>
                  <a:schemeClr val="tx1"/>
                </a:solidFill>
              </a:rPr>
              <a:t>Provides the space, tools, and some resources for these projects.</a:t>
            </a:r>
          </a:p>
          <a:p>
            <a:r>
              <a:rPr lang="en-US" dirty="0">
                <a:solidFill>
                  <a:schemeClr val="tx1"/>
                </a:solidFill>
              </a:rPr>
              <a:t>No prior experience is required.</a:t>
            </a:r>
          </a:p>
          <a:p>
            <a:r>
              <a:rPr lang="en-US" dirty="0">
                <a:solidFill>
                  <a:schemeClr val="tx1"/>
                </a:solidFill>
              </a:rPr>
              <a:t>Great for students of all ages and majors.</a:t>
            </a:r>
          </a:p>
          <a:p>
            <a:r>
              <a:rPr lang="en-US" dirty="0">
                <a:solidFill>
                  <a:schemeClr val="tx1"/>
                </a:solidFill>
              </a:rPr>
              <a:t>Can act as a pathway to get involved in Undergraduate Research.</a:t>
            </a:r>
          </a:p>
        </p:txBody>
      </p:sp>
    </p:spTree>
    <p:extLst>
      <p:ext uri="{BB962C8B-B14F-4D97-AF65-F5344CB8AC3E}">
        <p14:creationId xmlns:p14="http://schemas.microsoft.com/office/powerpoint/2010/main" val="18358314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Maker Training Sessions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7251" y="2057400"/>
            <a:ext cx="7760276" cy="4038600"/>
          </a:xfrm>
        </p:spPr>
        <p:txBody>
          <a:bodyPr>
            <a:noAutofit/>
          </a:bodyPr>
          <a:lstStyle/>
          <a:p>
            <a:r>
              <a:rPr lang="en-US" sz="2400" dirty="0"/>
              <a:t>Thursday, October 6</a:t>
            </a:r>
            <a:r>
              <a:rPr lang="en-US" sz="2400" baseline="30000" dirty="0"/>
              <a:t>th</a:t>
            </a:r>
            <a:r>
              <a:rPr lang="en-US" sz="2400" dirty="0"/>
              <a:t>- </a:t>
            </a:r>
            <a:r>
              <a:rPr lang="en-US" sz="2400" dirty="0" err="1"/>
              <a:t>Solidworks</a:t>
            </a:r>
            <a:r>
              <a:rPr lang="en-US" sz="2400" dirty="0"/>
              <a:t>/3D Design</a:t>
            </a:r>
          </a:p>
          <a:p>
            <a:r>
              <a:rPr lang="en-US" sz="2400" b="1" i="1" dirty="0">
                <a:solidFill>
                  <a:schemeClr val="tx1"/>
                </a:solidFill>
              </a:rPr>
              <a:t>Thursday, October 13</a:t>
            </a:r>
            <a:r>
              <a:rPr lang="en-US" sz="2400" b="1" i="1" baseline="30000" dirty="0">
                <a:solidFill>
                  <a:schemeClr val="tx1"/>
                </a:solidFill>
              </a:rPr>
              <a:t>th</a:t>
            </a:r>
            <a:r>
              <a:rPr lang="en-US" sz="2400" b="1" i="1" dirty="0">
                <a:solidFill>
                  <a:schemeClr val="tx1"/>
                </a:solidFill>
              </a:rPr>
              <a:t> - No Meeting for Fall Break</a:t>
            </a:r>
          </a:p>
          <a:p>
            <a:r>
              <a:rPr lang="en-US" sz="2400" dirty="0">
                <a:solidFill>
                  <a:schemeClr val="tx1"/>
                </a:solidFill>
              </a:rPr>
              <a:t>Thursday, October 20</a:t>
            </a:r>
            <a:r>
              <a:rPr lang="en-US" sz="2400" baseline="30000" dirty="0">
                <a:solidFill>
                  <a:schemeClr val="tx1"/>
                </a:solidFill>
              </a:rPr>
              <a:t>th</a:t>
            </a:r>
            <a:r>
              <a:rPr lang="en-US" sz="2400" dirty="0">
                <a:solidFill>
                  <a:schemeClr val="tx1"/>
                </a:solidFill>
              </a:rPr>
              <a:t>- TAZ </a:t>
            </a:r>
            <a:r>
              <a:rPr lang="en-US" sz="2400" dirty="0" err="1">
                <a:solidFill>
                  <a:schemeClr val="tx1"/>
                </a:solidFill>
              </a:rPr>
              <a:t>LulzBot</a:t>
            </a:r>
            <a:r>
              <a:rPr lang="en-US" sz="2400" dirty="0">
                <a:solidFill>
                  <a:schemeClr val="tx1"/>
                </a:solidFill>
              </a:rPr>
              <a:t>/3D Printing</a:t>
            </a:r>
          </a:p>
          <a:p>
            <a:r>
              <a:rPr lang="en-US" sz="2400" dirty="0">
                <a:solidFill>
                  <a:schemeClr val="tx1"/>
                </a:solidFill>
              </a:rPr>
              <a:t>Thursday, October 27</a:t>
            </a:r>
            <a:r>
              <a:rPr lang="en-US" sz="2400" baseline="30000" dirty="0">
                <a:solidFill>
                  <a:schemeClr val="tx1"/>
                </a:solidFill>
              </a:rPr>
              <a:t>th</a:t>
            </a:r>
            <a:r>
              <a:rPr lang="en-US" sz="2400" dirty="0">
                <a:solidFill>
                  <a:schemeClr val="tx1"/>
                </a:solidFill>
              </a:rPr>
              <a:t>- Github/Version Control Software</a:t>
            </a:r>
          </a:p>
          <a:p>
            <a:r>
              <a:rPr lang="en-US" sz="2400" dirty="0">
                <a:solidFill>
                  <a:schemeClr val="tx1"/>
                </a:solidFill>
              </a:rPr>
              <a:t>Thursday, November 3</a:t>
            </a:r>
            <a:r>
              <a:rPr lang="en-US" sz="2400" baseline="30000" dirty="0">
                <a:solidFill>
                  <a:schemeClr val="tx1"/>
                </a:solidFill>
              </a:rPr>
              <a:t>rd</a:t>
            </a:r>
            <a:r>
              <a:rPr lang="en-US" sz="2400" dirty="0">
                <a:solidFill>
                  <a:schemeClr val="tx1"/>
                </a:solidFill>
              </a:rPr>
              <a:t>- Robotics/Control Systems</a:t>
            </a:r>
          </a:p>
          <a:p>
            <a:r>
              <a:rPr lang="en-US" sz="2400" dirty="0">
                <a:solidFill>
                  <a:schemeClr val="tx1"/>
                </a:solidFill>
              </a:rPr>
              <a:t>Thursday, November 10</a:t>
            </a:r>
            <a:r>
              <a:rPr lang="en-US" sz="2400" baseline="30000" dirty="0">
                <a:solidFill>
                  <a:schemeClr val="tx1"/>
                </a:solidFill>
              </a:rPr>
              <a:t>th</a:t>
            </a:r>
            <a:r>
              <a:rPr lang="en-US" sz="2400" dirty="0">
                <a:solidFill>
                  <a:schemeClr val="tx1"/>
                </a:solidFill>
              </a:rPr>
              <a:t> – Web Development</a:t>
            </a:r>
          </a:p>
          <a:p>
            <a:pPr marL="34290" indent="0">
              <a:buNone/>
            </a:pPr>
            <a:endParaRPr lang="en-US" sz="2400" dirty="0"/>
          </a:p>
          <a:p>
            <a:pPr marL="34290" indent="0">
              <a:buNone/>
            </a:pPr>
            <a:r>
              <a:rPr lang="en-US" sz="1600" dirty="0">
                <a:solidFill>
                  <a:schemeClr val="tx1"/>
                </a:solidFill>
              </a:rPr>
              <a:t>*meeting topics may be subject to change as needed</a:t>
            </a:r>
          </a:p>
        </p:txBody>
      </p:sp>
    </p:spTree>
    <p:extLst>
      <p:ext uri="{BB962C8B-B14F-4D97-AF65-F5344CB8AC3E}">
        <p14:creationId xmlns:p14="http://schemas.microsoft.com/office/powerpoint/2010/main" val="2743343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Useful Links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>
                <a:solidFill>
                  <a:schemeClr val="tx1"/>
                </a:solidFill>
              </a:rPr>
              <a:t>Website</a:t>
            </a:r>
          </a:p>
          <a:p>
            <a:pPr lvl="1"/>
            <a:r>
              <a:rPr lang="en-US" sz="2800" dirty="0">
                <a:solidFill>
                  <a:schemeClr val="tx1"/>
                </a:solidFill>
                <a:hlinkClick r:id="rId2"/>
              </a:rPr>
              <a:t>http://sparc-auburn.github.io/</a:t>
            </a:r>
            <a:endParaRPr lang="en-US" sz="2800" dirty="0">
              <a:solidFill>
                <a:schemeClr val="tx1"/>
              </a:solidFill>
            </a:endParaRPr>
          </a:p>
          <a:p>
            <a:r>
              <a:rPr lang="en-US" sz="3200" dirty="0">
                <a:solidFill>
                  <a:schemeClr val="tx1"/>
                </a:solidFill>
              </a:rPr>
              <a:t>Github</a:t>
            </a:r>
          </a:p>
          <a:p>
            <a:pPr lvl="1"/>
            <a:r>
              <a:rPr lang="en-US" sz="2800" dirty="0">
                <a:solidFill>
                  <a:schemeClr val="tx1"/>
                </a:solidFill>
                <a:hlinkClick r:id="rId3"/>
              </a:rPr>
              <a:t>https://github.com/SPARC-Auburn</a:t>
            </a:r>
            <a:endParaRPr lang="en-US" sz="2800" dirty="0">
              <a:solidFill>
                <a:schemeClr val="tx1"/>
              </a:solidFill>
            </a:endParaRPr>
          </a:p>
          <a:p>
            <a:r>
              <a:rPr lang="en-US" sz="3200" dirty="0">
                <a:solidFill>
                  <a:schemeClr val="tx1"/>
                </a:solidFill>
              </a:rPr>
              <a:t>SPARC Documents</a:t>
            </a:r>
          </a:p>
          <a:p>
            <a:pPr lvl="1"/>
            <a:r>
              <a:rPr lang="en-US" sz="2800" dirty="0">
                <a:solidFill>
                  <a:schemeClr val="tx1"/>
                </a:solidFill>
                <a:hlinkClick r:id="rId4"/>
              </a:rPr>
              <a:t>https://github.com/SPARC-Auburn/Documents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19231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CAD and SolidWorks?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chemeClr val="tx1"/>
                </a:solidFill>
              </a:rPr>
              <a:t>CAD stands for Computer Aided Design.</a:t>
            </a:r>
          </a:p>
          <a:p>
            <a:r>
              <a:rPr lang="en-US" dirty="0">
                <a:solidFill>
                  <a:schemeClr val="tx1"/>
                </a:solidFill>
              </a:rPr>
              <a:t>Solid modeling CAD software examples: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Google SketchUp</a:t>
            </a:r>
          </a:p>
          <a:p>
            <a:pPr lvl="2"/>
            <a:r>
              <a:rPr lang="en-US" dirty="0">
                <a:solidFill>
                  <a:schemeClr val="tx1"/>
                </a:solidFill>
                <a:hlinkClick r:id="rId2"/>
              </a:rPr>
              <a:t>http://www.sketchup.com/</a:t>
            </a:r>
            <a:endParaRPr lang="en-US" dirty="0">
              <a:solidFill>
                <a:schemeClr val="tx1"/>
              </a:solidFill>
            </a:endParaRPr>
          </a:p>
          <a:p>
            <a:pPr lvl="1"/>
            <a:r>
              <a:rPr lang="en-US" dirty="0">
                <a:solidFill>
                  <a:schemeClr val="tx1"/>
                </a:solidFill>
              </a:rPr>
              <a:t>SolidWorks</a:t>
            </a:r>
          </a:p>
          <a:p>
            <a:pPr lvl="2"/>
            <a:r>
              <a:rPr lang="en-US" dirty="0">
                <a:solidFill>
                  <a:schemeClr val="tx1"/>
                </a:solidFill>
                <a:hlinkClick r:id="rId3"/>
              </a:rPr>
              <a:t>https://imapssl.eng.auburn.edu/software/software/showcase.php?software=solidworks</a:t>
            </a:r>
            <a:endParaRPr lang="en-US" dirty="0">
              <a:solidFill>
                <a:schemeClr val="tx1"/>
              </a:solidFill>
            </a:endParaRPr>
          </a:p>
          <a:p>
            <a:pPr lvl="1"/>
            <a:r>
              <a:rPr lang="en-US" dirty="0">
                <a:solidFill>
                  <a:schemeClr val="tx1"/>
                </a:solidFill>
              </a:rPr>
              <a:t>Autodesk</a:t>
            </a:r>
          </a:p>
          <a:p>
            <a:pPr lvl="2"/>
            <a:r>
              <a:rPr lang="en-US" dirty="0">
                <a:solidFill>
                  <a:schemeClr val="tx1"/>
                </a:solidFill>
                <a:hlinkClick r:id="rId4"/>
              </a:rPr>
              <a:t>https://imapssl.eng.auburn.edu/software/software/showcase.php?software=autodesk</a:t>
            </a:r>
            <a:endParaRPr lang="en-US" dirty="0">
              <a:solidFill>
                <a:schemeClr val="tx1"/>
              </a:solidFill>
            </a:endParaRPr>
          </a:p>
          <a:p>
            <a:pPr lvl="1"/>
            <a:r>
              <a:rPr lang="en-US" dirty="0">
                <a:solidFill>
                  <a:schemeClr val="tx1"/>
                </a:solidFill>
              </a:rPr>
              <a:t>Solid Edge</a:t>
            </a:r>
          </a:p>
          <a:p>
            <a:pPr lvl="2"/>
            <a:r>
              <a:rPr lang="en-US" dirty="0">
                <a:solidFill>
                  <a:schemeClr val="tx1"/>
                </a:solidFill>
                <a:hlinkClick r:id="rId5"/>
              </a:rPr>
              <a:t>https://www.plm.automation.siemens.com/en_us/academic/resources/solid-edge/student-download.cfm?stc=deiia400744</a:t>
            </a:r>
            <a:endParaRPr lang="en-US" dirty="0">
              <a:solidFill>
                <a:schemeClr val="tx1"/>
              </a:solidFill>
            </a:endParaRPr>
          </a:p>
          <a:p>
            <a:pPr lvl="1"/>
            <a:r>
              <a:rPr lang="en-US" dirty="0">
                <a:solidFill>
                  <a:schemeClr val="tx1"/>
                </a:solidFill>
              </a:rPr>
              <a:t>PTC </a:t>
            </a:r>
            <a:r>
              <a:rPr lang="en-US" dirty="0" err="1">
                <a:solidFill>
                  <a:schemeClr val="tx1"/>
                </a:solidFill>
              </a:rPr>
              <a:t>Creo</a:t>
            </a:r>
            <a:endParaRPr lang="en-US" dirty="0">
              <a:solidFill>
                <a:schemeClr val="tx1"/>
              </a:solidFill>
            </a:endParaRPr>
          </a:p>
          <a:p>
            <a:pPr lvl="2"/>
            <a:r>
              <a:rPr lang="en-US" dirty="0">
                <a:solidFill>
                  <a:schemeClr val="tx1"/>
                </a:solidFill>
                <a:hlinkClick r:id="rId6"/>
              </a:rPr>
              <a:t>http://www.ptc.com/academic-program/products/free-software/creo-college-download</a:t>
            </a:r>
            <a:endParaRPr lang="en-US" dirty="0">
              <a:solidFill>
                <a:schemeClr val="tx1"/>
              </a:solidFill>
            </a:endParaRPr>
          </a:p>
          <a:p>
            <a:pPr marL="411480" lvl="2" indent="0">
              <a:buNone/>
            </a:pP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03452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 SketchUp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7250" y="1671320"/>
            <a:ext cx="7404653" cy="1143000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1"/>
                </a:solidFill>
              </a:rPr>
              <a:t>Great for beginners because of its intuitiveness.</a:t>
            </a:r>
          </a:p>
          <a:p>
            <a:r>
              <a:rPr lang="en-US" dirty="0">
                <a:solidFill>
                  <a:schemeClr val="tx1"/>
                </a:solidFill>
              </a:rPr>
              <a:t>Low complexity</a:t>
            </a:r>
          </a:p>
          <a:p>
            <a:r>
              <a:rPr lang="en-US" dirty="0">
                <a:solidFill>
                  <a:schemeClr val="tx1"/>
                </a:solidFill>
              </a:rPr>
              <a:t>Extensive built-in library of models.</a:t>
            </a:r>
          </a:p>
          <a:p>
            <a:pPr marL="34290" indent="0">
              <a:buNone/>
            </a:pP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074" name="Picture 2" descr="Image result for google sketchu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7256" y="2814320"/>
            <a:ext cx="6644640" cy="3737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 result for google sketchup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5895" y="299720"/>
            <a:ext cx="238125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82888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SolidWorks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7250" y="1559560"/>
            <a:ext cx="7404653" cy="147828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Great for precision design work but is more complex.</a:t>
            </a:r>
          </a:p>
          <a:p>
            <a:r>
              <a:rPr lang="en-US" dirty="0">
                <a:solidFill>
                  <a:schemeClr val="tx1"/>
                </a:solidFill>
              </a:rPr>
              <a:t>Has very powerful simulations.</a:t>
            </a:r>
          </a:p>
          <a:p>
            <a:r>
              <a:rPr lang="en-US" dirty="0">
                <a:solidFill>
                  <a:schemeClr val="tx1"/>
                </a:solidFill>
              </a:rPr>
              <a:t>Is used by many companies yet is free for students</a:t>
            </a:r>
          </a:p>
          <a:p>
            <a:pPr marL="34290" indent="0">
              <a:buNone/>
            </a:pPr>
            <a:endParaRPr lang="en-US" dirty="0"/>
          </a:p>
        </p:txBody>
      </p:sp>
      <p:pic>
        <p:nvPicPr>
          <p:cNvPr id="4100" name="Picture 4" descr="Image result for solidworks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7190" y="663257"/>
            <a:ext cx="2135388" cy="1302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://res.cloudinary.com/engineering-com/image/upload/w_640,h_640,c_limit/Picture5_ywo4ou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1576" y="2862263"/>
            <a:ext cx="6096000" cy="3429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43776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Access SolidWorks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7251" y="2057400"/>
            <a:ext cx="4558029" cy="403860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Use the SPARC CAD Workstation</a:t>
            </a:r>
          </a:p>
          <a:p>
            <a:r>
              <a:rPr lang="en-US" dirty="0">
                <a:solidFill>
                  <a:schemeClr val="tx1"/>
                </a:solidFill>
              </a:rPr>
              <a:t>Use an Engineering Network Services Computer Lab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Broun 123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Shelby 1202,2119,2122,2210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Davis 123,330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Ross 306,370</a:t>
            </a:r>
          </a:p>
          <a:p>
            <a:r>
              <a:rPr lang="en-US" dirty="0">
                <a:solidFill>
                  <a:schemeClr val="tx1"/>
                </a:solidFill>
              </a:rPr>
              <a:t>Download the student version</a:t>
            </a:r>
          </a:p>
          <a:p>
            <a:pPr lvl="1"/>
            <a:r>
              <a:rPr lang="en-US" dirty="0">
                <a:solidFill>
                  <a:schemeClr val="tx1"/>
                </a:solidFill>
                <a:hlinkClick r:id="rId2"/>
              </a:rPr>
              <a:t>https://imapssl.eng.auburn.edu/software/software/showcase.php?software=solidworks</a:t>
            </a:r>
            <a:endParaRPr lang="en-US" dirty="0">
              <a:solidFill>
                <a:schemeClr val="tx1"/>
              </a:solidFill>
            </a:endParaRPr>
          </a:p>
          <a:p>
            <a:pPr marL="205740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42803" t="23111" r="14450" b="16296"/>
          <a:stretch/>
        </p:blipFill>
        <p:spPr>
          <a:xfrm>
            <a:off x="5730241" y="1798320"/>
            <a:ext cx="3017520" cy="4155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0027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Minimum Computer Requirements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7251" y="2057400"/>
            <a:ext cx="4793741" cy="403860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Windows 7, 8.1, 10 64-bit</a:t>
            </a:r>
          </a:p>
          <a:p>
            <a:r>
              <a:rPr lang="en-US" dirty="0" err="1">
                <a:solidFill>
                  <a:schemeClr val="tx1"/>
                </a:solidFill>
              </a:rPr>
              <a:t>Macbook</a:t>
            </a:r>
            <a:r>
              <a:rPr lang="en-US" dirty="0">
                <a:solidFill>
                  <a:schemeClr val="tx1"/>
                </a:solidFill>
              </a:rPr>
              <a:t> users must use Windows in Boot Camp or virtual machine</a:t>
            </a:r>
          </a:p>
          <a:p>
            <a:r>
              <a:rPr lang="en-US" dirty="0">
                <a:solidFill>
                  <a:schemeClr val="tx1"/>
                </a:solidFill>
              </a:rPr>
              <a:t>8GB or RAM or higher is recommended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4GB works but is slow</a:t>
            </a:r>
          </a:p>
          <a:p>
            <a:r>
              <a:rPr lang="en-US" dirty="0">
                <a:solidFill>
                  <a:schemeClr val="tx1"/>
                </a:solidFill>
              </a:rPr>
              <a:t>Must have physical mouse with center wheel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Laptop touchpads do not work</a:t>
            </a:r>
          </a:p>
          <a:p>
            <a:r>
              <a:rPr lang="en-US" dirty="0">
                <a:solidFill>
                  <a:schemeClr val="tx1"/>
                </a:solidFill>
              </a:rPr>
              <a:t>At least 8GB of Storage space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85264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8710" y="1097280"/>
            <a:ext cx="989174" cy="1017270"/>
          </a:xfrm>
        </p:spPr>
        <p:txBody>
          <a:bodyPr>
            <a:normAutofit fontScale="90000"/>
          </a:bodyPr>
          <a:lstStyle/>
          <a:p>
            <a:r>
              <a:rPr lang="en-US" dirty="0"/>
              <a:t>Our </a:t>
            </a:r>
            <a:br>
              <a:rPr lang="en-US" dirty="0"/>
            </a:br>
            <a:r>
              <a:rPr lang="en-US" dirty="0"/>
              <a:t>Lab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11731"/>
          <a:stretch/>
        </p:blipFill>
        <p:spPr>
          <a:xfrm>
            <a:off x="1668597" y="1130993"/>
            <a:ext cx="2456491" cy="2087211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368709" y="2041398"/>
            <a:ext cx="1236063" cy="660654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tx1"/>
                </a:solidFill>
              </a:rPr>
              <a:t>Broun Hall</a:t>
            </a:r>
          </a:p>
          <a:p>
            <a:r>
              <a:rPr lang="en-US" sz="1800" dirty="0">
                <a:solidFill>
                  <a:schemeClr val="tx1"/>
                </a:solidFill>
              </a:rPr>
              <a:t>Room: 367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t="18534" b="15867"/>
          <a:stretch/>
        </p:blipFill>
        <p:spPr>
          <a:xfrm>
            <a:off x="4188910" y="1130993"/>
            <a:ext cx="2386293" cy="208721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/>
          <a:srcRect l="19907" t="1525" r="10541" b="4055"/>
          <a:stretch/>
        </p:blipFill>
        <p:spPr>
          <a:xfrm>
            <a:off x="6639025" y="1130993"/>
            <a:ext cx="2050060" cy="208721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/>
          <a:srcRect l="9007" r="2909"/>
          <a:stretch/>
        </p:blipFill>
        <p:spPr>
          <a:xfrm>
            <a:off x="412556" y="3294418"/>
            <a:ext cx="8276529" cy="2191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040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become a Member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7250" y="2092960"/>
            <a:ext cx="3887931" cy="3603752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solidFill>
                  <a:schemeClr val="tx1"/>
                </a:solidFill>
              </a:rPr>
              <a:t>Log 5 constructive hours in the lab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Write the times on the sheet on the cabinet on the left side of the room.</a:t>
            </a:r>
          </a:p>
          <a:p>
            <a:r>
              <a:rPr lang="en-US" dirty="0">
                <a:solidFill>
                  <a:schemeClr val="tx1"/>
                </a:solidFill>
              </a:rPr>
              <a:t>Contact our Secretary: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William </a:t>
            </a:r>
            <a:r>
              <a:rPr lang="en-US" dirty="0" err="1">
                <a:solidFill>
                  <a:schemeClr val="tx1"/>
                </a:solidFill>
              </a:rPr>
              <a:t>Crubaugh</a:t>
            </a:r>
            <a:endParaRPr lang="en-US" dirty="0">
              <a:solidFill>
                <a:schemeClr val="tx1"/>
              </a:solidFill>
            </a:endParaRPr>
          </a:p>
          <a:p>
            <a:pPr lvl="1"/>
            <a:r>
              <a:rPr lang="en-US" dirty="0">
                <a:solidFill>
                  <a:schemeClr val="tx1"/>
                </a:solidFill>
              </a:rPr>
              <a:t>Email: </a:t>
            </a:r>
            <a:r>
              <a:rPr lang="en-US" dirty="0">
                <a:solidFill>
                  <a:schemeClr val="tx1"/>
                </a:solidFill>
                <a:hlinkClick r:id="rId2"/>
              </a:rPr>
              <a:t>wcc0023@auburn.edu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Then visit Autry May to get Code Access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Office: Broun Hall Room 252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Email: eceshop@auburn.edu</a:t>
            </a:r>
          </a:p>
          <a:p>
            <a:r>
              <a:rPr lang="en-US" dirty="0">
                <a:solidFill>
                  <a:schemeClr val="tx1"/>
                </a:solidFill>
              </a:rPr>
              <a:t>You will be given code access code that will give you 24/7 access to Broun 367 and Broun Hall.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026" name="Picture 2" descr="https://lh3.googleusercontent.com/hydpBJvmp3wpuHzClMq1uEW-Yg4ib8v1IUL8O5xqOdmD26_a2dz1eBg-dtBJLlaMRjlzWb9fJzzTW-0-g8mmtzwHE8aedXflqxdbpKgcV0WDxeltaTXkMW6CwtFtEWmoRf4ns8AhFKHFdiAsx4Glmy3J6-LYyF9zdllcmILoRDwwcmjMrfXglenk_uJVeIemXKMFbDsAdNlBexLFQ-vn06EKqbZnrrCL5FUYR8_CRhVJuVUq1NeipL2RvJaAz7G58XyTu-OnB36aryeCJc33mMecQO2-Sb4XN6LXytOXPKDKHrwVJSoKAVW-iQBD7-4h0njRXTmoJ_hcVOwRoudOLZc2G7E9EEVjMO9fdpS3bzjjk3zTxuXcDlWP_WlyOTQGnlZ6kZ68O1P_nPpm5kR_wvSVnt8WP-DzUyYLQSmY8JVBzGL2trcdoAzzSRF8xP1n17j8PNkp18OGFbBayR0MycRLbr3otdz-1MSifvYVF0jddIqSmv-JHlK2rRhn6WvcgAhrXqoT_85oYhdgUVjqIR39rAUSYvRIxVo2l28XfUj9DfHkGEMkByK2Z1AvqFR1PSbtHnSfIQCJ0J5edkN_VxbmbqH9Z5J16d60P9Hvmi7OKlnmdQ=w687-h915-no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33" t="26232" r="13852" b="10265"/>
          <a:stretch/>
        </p:blipFill>
        <p:spPr bwMode="auto">
          <a:xfrm>
            <a:off x="5616641" y="2092960"/>
            <a:ext cx="2772014" cy="2927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92209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Outreach Events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7250" y="2582317"/>
            <a:ext cx="5095494" cy="351673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Sanford Middle School in Opelika, AL STEM Event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Thursday October 20 and Friday October 21 8am-2:35pm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Free Breakfast and Lunch</a:t>
            </a:r>
          </a:p>
          <a:p>
            <a:r>
              <a:rPr lang="en-US" dirty="0">
                <a:solidFill>
                  <a:schemeClr val="tx1"/>
                </a:solidFill>
              </a:rPr>
              <a:t>SCORE Robotics Education Program- New program starting this semester</a:t>
            </a:r>
          </a:p>
          <a:p>
            <a:r>
              <a:rPr lang="en-US" dirty="0">
                <a:solidFill>
                  <a:schemeClr val="tx1"/>
                </a:solidFill>
              </a:rPr>
              <a:t>E-Day- Late February or early March</a:t>
            </a:r>
          </a:p>
          <a:p>
            <a:r>
              <a:rPr lang="en-US" dirty="0">
                <a:solidFill>
                  <a:schemeClr val="tx1"/>
                </a:solidFill>
              </a:rPr>
              <a:t>IEEE Sumo Robotics Competition (with local middle and high schools)- Spring 2017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026" name="Picture 2" descr="https://lh3.googleusercontent.com/UWtxrqjDBaxqHv3hiUTYvR8i0QBKnBiOyd7jHvvG5_BRjmgts-7xCE0ZSwVaRhcKXdLfgInNsTJsBOdA_c9CoRzbhl6V3_PbMMA4xidfRTRnnt77j2-aqpFz0McCZn7DodoBI92E8VuuTq6hszI2dMjXn99hT1cIhgu6PRFlYM10nBobhqJ02U2xD9cplZ5ZKNZbx4MZNsshVknL9bdUoI2S4TJyNoGDJYxHG9ORR0ffMeSAIPXPTbY99a4R1W3gkmXlBgFirc-zVXTjlfNAQJ9YYGPOAqxEP27WVjk5Qb9WgWr1DrbqiYOKRsLKdUhbQOuu03qvlsSTqNcEWrGv77vWDwxMaGDwCv5IyGJBp860KhE56tA8sRF9e54QTK_J-CFJqEosFCL23MP6m8pVFvpOlLbyyXVQoOMR2LXfnfAS1lZhjBNx61tlmCM3rbbRbvS_FJa_Y0Kfw3RUV6Q8TGfxATwZmSqAj-mR31mC1tH6EXO3UDOW6wxVQboJWIA8BwFBA2zTsuVIyOxGH9QLp53g6EgWj9U8DkDHPfSjvANQBnPgs10PO58NyOo7YkjeAov6CifB9lo7eCekyhleZNsGyMBH81RK0H2_VIsqqyDUx3bzrA=w792-h1056-no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38"/>
          <a:stretch/>
        </p:blipFill>
        <p:spPr bwMode="auto">
          <a:xfrm>
            <a:off x="5952744" y="336405"/>
            <a:ext cx="2937887" cy="3320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6076079" y="3673314"/>
            <a:ext cx="2699174" cy="289029"/>
          </a:xfrm>
          <a:prstGeom prst="rect">
            <a:avLst/>
          </a:prstGeom>
        </p:spPr>
        <p:txBody>
          <a:bodyPr vert="horz" lIns="68580" tIns="34290" rIns="68580" bIns="34290" rtlCol="0">
            <a:normAutofit fontScale="77500" lnSpcReduction="20000"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" indent="0" algn="ctr">
              <a:buNone/>
            </a:pPr>
            <a:r>
              <a:rPr lang="en-US" sz="1650" dirty="0">
                <a:solidFill>
                  <a:schemeClr val="tx1"/>
                </a:solidFill>
              </a:rPr>
              <a:t>E-Day 2016 Tesla Coil Demonstration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857250" y="2177134"/>
            <a:ext cx="5095494" cy="229636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" indent="0">
              <a:buNone/>
            </a:pPr>
            <a:r>
              <a:rPr lang="en-US" sz="1650" dirty="0">
                <a:solidFill>
                  <a:schemeClr val="tx1"/>
                </a:solidFill>
              </a:rPr>
              <a:t>Outreach Coordinator- Jack Thomas </a:t>
            </a:r>
            <a:r>
              <a:rPr lang="en-US" sz="1650" dirty="0">
                <a:hlinkClick r:id="rId3"/>
              </a:rPr>
              <a:t>jet0024@auburn.edu</a:t>
            </a:r>
            <a:endParaRPr lang="en-US" sz="1650" dirty="0"/>
          </a:p>
          <a:p>
            <a:pPr marL="34290" indent="0">
              <a:buNone/>
            </a:pPr>
            <a:endParaRPr lang="en-US" sz="1650" dirty="0">
              <a:solidFill>
                <a:schemeClr val="tx1"/>
              </a:solidFill>
            </a:endParaRPr>
          </a:p>
          <a:p>
            <a:pPr marL="34290" indent="0">
              <a:buNone/>
            </a:pPr>
            <a:endParaRPr lang="en-US" sz="1650" dirty="0">
              <a:solidFill>
                <a:schemeClr val="tx1"/>
              </a:solidFill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6076079" y="6365299"/>
            <a:ext cx="2699174" cy="289029"/>
          </a:xfrm>
          <a:prstGeom prst="rect">
            <a:avLst/>
          </a:prstGeom>
        </p:spPr>
        <p:txBody>
          <a:bodyPr vert="horz" lIns="68580" tIns="34290" rIns="68580" bIns="34290" rtlCol="0">
            <a:normAutofit fontScale="85000" lnSpcReduction="10000"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" indent="0" algn="ctr">
              <a:buNone/>
            </a:pPr>
            <a:r>
              <a:rPr lang="en-US" sz="1650" dirty="0">
                <a:solidFill>
                  <a:schemeClr val="tx1"/>
                </a:solidFill>
              </a:rPr>
              <a:t>Engineering Tailgate SPARC Table</a:t>
            </a:r>
          </a:p>
        </p:txBody>
      </p:sp>
      <p:pic>
        <p:nvPicPr>
          <p:cNvPr id="9" name="Picture 2" descr="https://lh3.googleusercontent.com/v5Q1j9pbLSfFPCR6pJrFzELDgrrXuvHXF8AtwTmxhvNARP64YMmyP1yG1Q7kj_xBTTOgPi_YNTJZdKIn-oaGduxNsBu0t640mxNPYdVFgLtfOWSg45_WZtnBUFWb3w_GBlqmmcsd6odk5R-gGzULkJpcaJ63s72YPd2zUjSReYNPtSb3VOxJt9MU14I0m-u3qtAToSyFxOiV50ctDdhUNLLq-OTLaj5snd8qtLDVtpemgRbOBsHvt_VKWDpvKA-DOCS9sVb_-Qrr6O3VGKszIozZvUqqWLfOgIYxMu1p-MSXqaaZELWpxxptAXz6GVf0aICeE_GDehKu_zGOJXjXqp27L9JlWWNC533FLvngb119e5bINJcrVU4t5tK2uwoVPdd5WUJ5BkkFALWQSVGMt8hB-9JwXlCzQWbioFZ_O5UpgSExI9lhWit2OAbsHp7_Q4RbCPfv7iv1pTrDSspJ7q24ap1iuLx8yZ_-T_Xh-htrGIzebRXLB2hBwIMP669zvA2cnwgdDBGH8oR_KHJ7CJtDGIGVLAUqUnhXWnCD1zY3juOm36oog7y7epYdNkOdLJvzy_YCJ78g878IFLeyC1WKekAu_Z8jrogyPmHuRrxhjndSCQ=w1411-h1058-n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0702" y="4121237"/>
            <a:ext cx="2929929" cy="2196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83208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2"/>
          <p:cNvSpPr txBox="1">
            <a:spLocks/>
          </p:cNvSpPr>
          <p:nvPr/>
        </p:nvSpPr>
        <p:spPr>
          <a:xfrm>
            <a:off x="857250" y="1974585"/>
            <a:ext cx="3811999" cy="40386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171450" indent="-137160" algn="l" defTabSz="6858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4290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54864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75438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92012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1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3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15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7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Robotics and Automation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NASA RMC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Automated Lab </a:t>
            </a:r>
          </a:p>
          <a:p>
            <a:r>
              <a:rPr lang="en-US" b="1" dirty="0">
                <a:solidFill>
                  <a:schemeClr val="tx1"/>
                </a:solidFill>
              </a:rPr>
              <a:t>Research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Smart Helmet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MAGLEV</a:t>
            </a:r>
          </a:p>
          <a:p>
            <a:pPr lvl="1"/>
            <a:r>
              <a:rPr lang="en-US" dirty="0" err="1">
                <a:solidFill>
                  <a:schemeClr val="tx1"/>
                </a:solidFill>
              </a:rPr>
              <a:t>Cryo</a:t>
            </a:r>
            <a:r>
              <a:rPr lang="en-US" dirty="0">
                <a:solidFill>
                  <a:schemeClr val="tx1"/>
                </a:solidFill>
              </a:rPr>
              <a:t>-Electronics</a:t>
            </a:r>
          </a:p>
          <a:p>
            <a:r>
              <a:rPr lang="en-US" b="1" dirty="0">
                <a:solidFill>
                  <a:schemeClr val="tx1"/>
                </a:solidFill>
              </a:rPr>
              <a:t>Unmanned Aerial Vehicles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RC Hobbyist Club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Josh’s Quadcopter</a:t>
            </a:r>
          </a:p>
          <a:p>
            <a:r>
              <a:rPr lang="en-US" b="1" dirty="0">
                <a:solidFill>
                  <a:schemeClr val="tx1"/>
                </a:solidFill>
              </a:rPr>
              <a:t>Outreach and Demonstration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Claw Machine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Tesla Coil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Projects and Teams</a:t>
            </a:r>
          </a:p>
        </p:txBody>
      </p:sp>
      <p:pic>
        <p:nvPicPr>
          <p:cNvPr id="4" name="Picture 2" descr="https://lh3.googleusercontent.com/6XRyHp5v2D8lhPEAwtcfx2BHTdALAvHHpKr8tjFNFt3rOhb6Axs4187K6UvyoPOFHrHsHvBwvph8UvHE7fojmT-gpI5Z1gnMjzhg3pBfNpumIDk9qSCa8BRy9hqiNDrG_-Wt5WKQ2qOO5kqJjMZVMzrNus2pmCqZPS5hLGlTaUSOUo-2-C6FKEokcdNKsfIUanKSBBHMHUEtlkJ-tzYFaBG8Y6AMUcP4J9wRB_q85AzlJsl___QSqvuAJ1R6wJ6iHDZARpspwl0_TpbzfFVOa7SZBMelhepvDJZMtvUoFGeaQclKFyaqfP8bhXr_-MDT1euES0sfoPaRtei-EG4WlnuQZxOEYVr8tO-m5xE97o08xvlkaqsZQy-N2jhuEMWRbjpWA2tPgzkyi7-lljIEh8GYYWhp1ClqmYgWXO_GDXnrcZCJFD2Qo7uHY4xtK5rE0hi6dqFtc4LAOL__Xi1d3MHf8nS8wOH6428xkKojCL3LCl5Rn3rx5b5601nmX-vS1JZAljvbsWFmCS2mr6STGil6jzEq1gcUdntoO9vO4m-m-ITWRp632hqhXbRdqUQJjP8T10meLAiGZO-dZFLb51GLL9nzzuwDZDfDTLJvR74Fxd7PFg=w1408-h1056-n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3836" y="2144467"/>
            <a:ext cx="2280634" cy="1710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9862" y="2144469"/>
            <a:ext cx="1701296" cy="2451499"/>
          </a:xfrm>
          <a:prstGeom prst="rect">
            <a:avLst/>
          </a:prstGeom>
        </p:spPr>
      </p:pic>
      <p:pic>
        <p:nvPicPr>
          <p:cNvPr id="7" name="Picture 2" descr="https://lh3.googleusercontent.com/O5jPhMb0gCNXyrxpGQ2PGdekJwMX-0aGGv8cU5S0o3W-IB3MgrMMw7V7QKnFzGyLA1NLvi3_npp6hDwMziNG4ygj284EcmzNK5dAMr9M5dHX_-5wNQTdloRb8sF5K_qSBmpdC2rdi_amUJ1X0_y5BX-2jldOcdgw_MRPMFK4QIweChn8sMBRynBDAfVnwiTOhxjxG_Wlf97SPJP7NX8aTpN9J1FXiEvfBkj_ZZhROkIY21qlC9KvLi5INtRN4Z9FgUsxhFw8AsPL4baoeGl6LW-YOU8VpR0e5Wc_JWCZeCsGRldpJOwIpvNMrv26gBKdrMFalHbrRmz8v_5cIC810WajcApWnOcnZ66evR1MM3xOGqdCWfgF2ut9WJfxZ64P3ZBpaqS3rw0FecS618c6tRA0mhgEvJiZ86HLZYUbmSJ5IUx79H4I5X5RLKjZ9b4kPBHB4VSs3d5hRLb6UcivvHFcneSdhlXdFhOq532pYmFbvZOSQKwzgcnZiyvPxGdij-tP79Ksv70ts6mRc8-OgsL6DKSFg_y4TUda8sN1jI-NaJL4PMQ6wzpd0oJdp4f_IUlnXJxwgPibzYvofU7qkPXGqwukcLlMD_3I28Fo8a6EDWHDXA=w687-h915-no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107"/>
          <a:stretch/>
        </p:blipFill>
        <p:spPr bwMode="auto">
          <a:xfrm>
            <a:off x="7256371" y="3959366"/>
            <a:ext cx="1628098" cy="1756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/>
          <a:srcRect t="24658" b="16053"/>
          <a:stretch/>
        </p:blipFill>
        <p:spPr>
          <a:xfrm>
            <a:off x="4779864" y="4664546"/>
            <a:ext cx="2365895" cy="1051488"/>
          </a:xfrm>
          <a:prstGeom prst="rect">
            <a:avLst/>
          </a:prstGeom>
        </p:spPr>
      </p:pic>
      <p:pic>
        <p:nvPicPr>
          <p:cNvPr id="2050" name="Picture 2" descr="Image result for groupme logo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8429" y="2245719"/>
            <a:ext cx="228632" cy="262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Image result for groupme logo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713" y="6224257"/>
            <a:ext cx="228562" cy="262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ontent Placeholder 2"/>
          <p:cNvSpPr txBox="1">
            <a:spLocks/>
          </p:cNvSpPr>
          <p:nvPr/>
        </p:nvSpPr>
        <p:spPr>
          <a:xfrm>
            <a:off x="857250" y="6232882"/>
            <a:ext cx="4139623" cy="354116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" indent="0" algn="ctr">
              <a:buNone/>
            </a:pPr>
            <a:r>
              <a:rPr lang="en-US" sz="1400" dirty="0">
                <a:solidFill>
                  <a:schemeClr val="tx1"/>
                </a:solidFill>
              </a:rPr>
              <a:t>Denotes that this project has an active </a:t>
            </a:r>
            <a:r>
              <a:rPr lang="en-US" sz="1400" dirty="0" err="1">
                <a:solidFill>
                  <a:schemeClr val="tx1"/>
                </a:solidFill>
              </a:rPr>
              <a:t>GroupMe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19" name="Picture 2" descr="Image result for groupme logo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2745" y="2590143"/>
            <a:ext cx="228632" cy="262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Image result for groupme logo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7462" y="3205701"/>
            <a:ext cx="228632" cy="262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Image result for groupme logo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0424" y="3471496"/>
            <a:ext cx="228632" cy="262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Image result for groupme logo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8809" y="4404290"/>
            <a:ext cx="228632" cy="262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Image result for groupme logo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8809" y="4706323"/>
            <a:ext cx="228632" cy="262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Image result for groupme logo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3454" y="5369919"/>
            <a:ext cx="228632" cy="262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29834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Projects: NASA Robotics Mining Competition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7251" y="2400300"/>
            <a:ext cx="4882896" cy="3442716"/>
          </a:xfrm>
        </p:spPr>
        <p:txBody>
          <a:bodyPr>
            <a:normAutofit fontScale="77500" lnSpcReduction="20000"/>
          </a:bodyPr>
          <a:lstStyle/>
          <a:p>
            <a:r>
              <a:rPr lang="en-US" dirty="0">
                <a:solidFill>
                  <a:schemeClr val="tx1"/>
                </a:solidFill>
              </a:rPr>
              <a:t>A 3</a:t>
            </a:r>
            <a:r>
              <a:rPr lang="en-US" baseline="30000" dirty="0">
                <a:solidFill>
                  <a:schemeClr val="tx1"/>
                </a:solidFill>
              </a:rPr>
              <a:t>rd</a:t>
            </a:r>
            <a:r>
              <a:rPr lang="en-US" dirty="0">
                <a:solidFill>
                  <a:schemeClr val="tx1"/>
                </a:solidFill>
              </a:rPr>
              <a:t> Year Robotics team that designs and builds a robot 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collects simulated Martian soil in a small arena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dispenses it into a small bin on the other side of the arena.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Can be remotely controlled or for bonus points autonomously controlled</a:t>
            </a:r>
          </a:p>
          <a:p>
            <a:r>
              <a:rPr lang="en-US" dirty="0">
                <a:solidFill>
                  <a:schemeClr val="tx1"/>
                </a:solidFill>
              </a:rPr>
              <a:t>Competition is held at the Kennedy Space Center this year from May 22nd-26th, 2017</a:t>
            </a:r>
          </a:p>
          <a:p>
            <a:r>
              <a:rPr lang="en-US" dirty="0">
                <a:solidFill>
                  <a:schemeClr val="tx1"/>
                </a:solidFill>
              </a:rPr>
              <a:t>Part of Auburn’s SPACE Club and affiliated with SPARC.</a:t>
            </a:r>
          </a:p>
          <a:p>
            <a:r>
              <a:rPr lang="en-US" dirty="0">
                <a:solidFill>
                  <a:schemeClr val="tx1"/>
                </a:solidFill>
              </a:rPr>
              <a:t>Team Lead: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Jeremy </a:t>
            </a:r>
            <a:r>
              <a:rPr lang="en-US" dirty="0" err="1">
                <a:solidFill>
                  <a:schemeClr val="tx1"/>
                </a:solidFill>
              </a:rPr>
              <a:t>Frasher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>
                <a:hlinkClick r:id="rId2"/>
              </a:rPr>
              <a:t>jjf0010@auburn.edu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Meetings: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Mondays 6:15 PM</a:t>
            </a:r>
          </a:p>
        </p:txBody>
      </p:sp>
      <p:pic>
        <p:nvPicPr>
          <p:cNvPr id="2050" name="Picture 2" descr="https://lh3.googleusercontent.com/6XRyHp5v2D8lhPEAwtcfx2BHTdALAvHHpKr8tjFNFt3rOhb6Axs4187K6UvyoPOFHrHsHvBwvph8UvHE7fojmT-gpI5Z1gnMjzhg3pBfNpumIDk9qSCa8BRy9hqiNDrG_-Wt5WKQ2qOO5kqJjMZVMzrNus2pmCqZPS5hLGlTaUSOUo-2-C6FKEokcdNKsfIUanKSBBHMHUEtlkJ-tzYFaBG8Y6AMUcP4J9wRB_q85AzlJsl___QSqvuAJ1R6wJ6iHDZARpspwl0_TpbzfFVOa7SZBMelhepvDJZMtvUoFGeaQclKFyaqfP8bhXr_-MDT1euES0sfoPaRtei-EG4WlnuQZxOEYVr8tO-m5xE97o08xvlkaqsZQy-N2jhuEMWRbjpWA2tPgzkyi7-lljIEh8GYYWhp1ClqmYgWXO_GDXnrcZCJFD2Qo7uHY4xtK5rE0hi6dqFtc4LAOL__Xi1d3MHf8nS8wOH6428xkKojCL3LCl5Rn3rx5b5601nmX-vS1JZAljvbsWFmCS2mr6STGil6jzEq1gcUdntoO9vO4m-m-ITWRp632hqhXbRdqUQJjP8T10meLAiGZO-dZFLb51GLL9nzzuwDZDfDTLJvR74Fxd7PFg=w1408-h1056-n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6802" y="2770634"/>
            <a:ext cx="3084574" cy="2313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5799502" y="5165369"/>
            <a:ext cx="2699174" cy="289029"/>
          </a:xfrm>
          <a:prstGeom prst="rect">
            <a:avLst/>
          </a:prstGeom>
        </p:spPr>
        <p:txBody>
          <a:bodyPr vert="horz" lIns="68580" tIns="34290" rIns="68580" bIns="34290" rtlCol="0">
            <a:normAutofit lnSpcReduction="10000"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" indent="0" algn="ctr">
              <a:buNone/>
            </a:pPr>
            <a:r>
              <a:rPr lang="en-US" sz="1650" dirty="0">
                <a:solidFill>
                  <a:schemeClr val="tx1"/>
                </a:solidFill>
              </a:rPr>
              <a:t>2016 NASA RMC Robot</a:t>
            </a:r>
          </a:p>
        </p:txBody>
      </p:sp>
    </p:spTree>
    <p:extLst>
      <p:ext uri="{BB962C8B-B14F-4D97-AF65-F5344CB8AC3E}">
        <p14:creationId xmlns:p14="http://schemas.microsoft.com/office/powerpoint/2010/main" val="17568739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Projects: Smart Helmet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7251" y="2173092"/>
            <a:ext cx="4580159" cy="4258187"/>
          </a:xfrm>
        </p:spPr>
        <p:txBody>
          <a:bodyPr numCol="2">
            <a:noAutofit/>
          </a:bodyPr>
          <a:lstStyle/>
          <a:p>
            <a:r>
              <a:rPr lang="en-US" sz="1600" dirty="0">
                <a:solidFill>
                  <a:schemeClr val="tx1"/>
                </a:solidFill>
              </a:rPr>
              <a:t>Create an augmented/virtual reality helmet.</a:t>
            </a:r>
          </a:p>
          <a:p>
            <a:r>
              <a:rPr lang="en-US" sz="1600" dirty="0">
                <a:solidFill>
                  <a:schemeClr val="tx1"/>
                </a:solidFill>
              </a:rPr>
              <a:t>Researching various methods for virtual and augmented reality.</a:t>
            </a:r>
          </a:p>
          <a:p>
            <a:r>
              <a:rPr lang="en-US" sz="1600" dirty="0">
                <a:solidFill>
                  <a:schemeClr val="tx1"/>
                </a:solidFill>
              </a:rPr>
              <a:t>Possible Users of this Technology</a:t>
            </a:r>
          </a:p>
          <a:p>
            <a:pPr lvl="1"/>
            <a:r>
              <a:rPr lang="en-US" sz="1400" dirty="0">
                <a:solidFill>
                  <a:schemeClr val="tx1"/>
                </a:solidFill>
              </a:rPr>
              <a:t>Motorcyclists</a:t>
            </a:r>
          </a:p>
          <a:p>
            <a:pPr lvl="1"/>
            <a:r>
              <a:rPr lang="en-US" sz="1400" dirty="0">
                <a:solidFill>
                  <a:schemeClr val="tx1"/>
                </a:solidFill>
              </a:rPr>
              <a:t>Race Car Drivers</a:t>
            </a:r>
          </a:p>
          <a:p>
            <a:pPr lvl="1"/>
            <a:r>
              <a:rPr lang="en-US" sz="1400" dirty="0">
                <a:solidFill>
                  <a:schemeClr val="tx1"/>
                </a:solidFill>
              </a:rPr>
              <a:t>Astronauts</a:t>
            </a:r>
          </a:p>
          <a:p>
            <a:pPr lvl="1"/>
            <a:r>
              <a:rPr lang="en-US" sz="1400" dirty="0">
                <a:solidFill>
                  <a:schemeClr val="tx1"/>
                </a:solidFill>
              </a:rPr>
              <a:t>Soldiers</a:t>
            </a:r>
          </a:p>
          <a:p>
            <a:pPr lvl="1"/>
            <a:r>
              <a:rPr lang="en-US" sz="1400" dirty="0">
                <a:solidFill>
                  <a:schemeClr val="tx1"/>
                </a:solidFill>
              </a:rPr>
              <a:t>Fighter Pilots</a:t>
            </a:r>
          </a:p>
          <a:p>
            <a:r>
              <a:rPr lang="en-US" sz="1600" dirty="0">
                <a:solidFill>
                  <a:schemeClr val="tx1"/>
                </a:solidFill>
              </a:rPr>
              <a:t>Proposed Capabilities</a:t>
            </a:r>
          </a:p>
          <a:p>
            <a:pPr lvl="1"/>
            <a:r>
              <a:rPr lang="en-US" sz="1400" dirty="0">
                <a:solidFill>
                  <a:schemeClr val="tx1"/>
                </a:solidFill>
              </a:rPr>
              <a:t>Rear view</a:t>
            </a:r>
          </a:p>
          <a:p>
            <a:pPr lvl="1"/>
            <a:r>
              <a:rPr lang="en-US" sz="1400" dirty="0">
                <a:solidFill>
                  <a:schemeClr val="tx1"/>
                </a:solidFill>
              </a:rPr>
              <a:t>GPS directions</a:t>
            </a:r>
          </a:p>
          <a:p>
            <a:pPr lvl="1"/>
            <a:r>
              <a:rPr lang="en-US" sz="1400" dirty="0">
                <a:solidFill>
                  <a:schemeClr val="tx1"/>
                </a:solidFill>
              </a:rPr>
              <a:t>Music abilities</a:t>
            </a:r>
          </a:p>
          <a:p>
            <a:pPr lvl="1"/>
            <a:r>
              <a:rPr lang="en-US" sz="1400" dirty="0">
                <a:solidFill>
                  <a:schemeClr val="tx1"/>
                </a:solidFill>
              </a:rPr>
              <a:t>360 Degree Object Detection</a:t>
            </a:r>
          </a:p>
          <a:p>
            <a:r>
              <a:rPr lang="en-US" sz="1600" dirty="0">
                <a:solidFill>
                  <a:schemeClr val="tx1"/>
                </a:solidFill>
              </a:rPr>
              <a:t>Team Lead:</a:t>
            </a:r>
          </a:p>
          <a:p>
            <a:pPr lvl="1"/>
            <a:r>
              <a:rPr lang="en-US" sz="1400" dirty="0">
                <a:solidFill>
                  <a:schemeClr val="tx1"/>
                </a:solidFill>
              </a:rPr>
              <a:t>Noah </a:t>
            </a:r>
            <a:r>
              <a:rPr lang="en-US" sz="1400" dirty="0" err="1">
                <a:solidFill>
                  <a:schemeClr val="tx1"/>
                </a:solidFill>
              </a:rPr>
              <a:t>Niedzwiecki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>
                <a:solidFill>
                  <a:schemeClr val="tx1"/>
                </a:solidFill>
                <a:hlinkClick r:id="rId2"/>
              </a:rPr>
              <a:t>nmn0005@auburn.edu</a:t>
            </a:r>
            <a:endParaRPr lang="en-US" sz="1400" dirty="0">
              <a:solidFill>
                <a:schemeClr val="tx1"/>
              </a:solidFill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Meetings:</a:t>
            </a:r>
          </a:p>
          <a:p>
            <a:pPr lvl="1"/>
            <a:r>
              <a:rPr lang="en-US" sz="1400" dirty="0">
                <a:solidFill>
                  <a:schemeClr val="tx1"/>
                </a:solidFill>
              </a:rPr>
              <a:t>Wednesday 5pm-6pm</a:t>
            </a:r>
          </a:p>
        </p:txBody>
      </p:sp>
      <p:sp>
        <p:nvSpPr>
          <p:cNvPr id="4" name="AutoShape 2" descr="https://lh3.googleusercontent.com/IHrnpOaW0Pl7n_EcPA1T-bTkOg5zMhmHSN6oQ-gbQXz4hSj_TlX1825UaHl4iDGr2eb6hdlrPUZjb9_5boqqA4AUpM0RloLUKVXCH8GZn1nXXOLm8c1v9APN7oW9NLafakAR8_SymX6g9fs8vYkHQ0ihDzkB7WoB6gIWvXEkzhjsMWtdJe-nI6PLWGlKG5joo43Chr5zO2u-F4Ols4MYzu5QjV4WFrtuzhoqoQbNqcEh7ns89NOcOEenM4nNBNeZZ0-VepgP5RPrCrQQe5I4Ac6Fv_b3ite7rCjXyvU1SdZ4HNyHip3q0SQ22VZDcqA8z7nIGKl_8RaRNFOg54uE_QZ57XI20hoFpcN83yoa5hxYTWThOxdvPrzNjZ7XKeuPwJ5k2Wx9wGCP6c_b0XXGDQm7eDoqp_m0vilALOhxJ-e606Cuyx4B6pRt_y_Hemx02BWve4GpWaxag413uNRegFgKyg70912sWsIBSDZ9qcpxQlnh6SJUa4oca9dw-SOlMreOVgpSesWZ6JmLpu-fRfVUStx-XjIzwBKrFDKjex0jN5P5WJt2TJ3KDTy5DvZtX3pcPWoGTMLqEe2STw_K0DldKkkBGGVlUJYy4dKvi0yo4QCEjg=w1408-h1056-no"/>
          <p:cNvSpPr>
            <a:spLocks noChangeAspect="1" noChangeArrowheads="1"/>
          </p:cNvSpPr>
          <p:nvPr/>
        </p:nvSpPr>
        <p:spPr bwMode="auto">
          <a:xfrm>
            <a:off x="7214713" y="1708786"/>
            <a:ext cx="1391027" cy="139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5" name="AutoShape 4" descr="https://lh3.googleusercontent.com/IHrnpOaW0Pl7n_EcPA1T-bTkOg5zMhmHSN6oQ-gbQXz4hSj_TlX1825UaHl4iDGr2eb6hdlrPUZjb9_5boqqA4AUpM0RloLUKVXCH8GZn1nXXOLm8c1v9APN7oW9NLafakAR8_SymX6g9fs8vYkHQ0ihDzkB7WoB6gIWvXEkzhjsMWtdJe-nI6PLWGlKG5joo43Chr5zO2u-F4Ols4MYzu5QjV4WFrtuzhoqoQbNqcEh7ns89NOcOEenM4nNBNeZZ0-VepgP5RPrCrQQe5I4Ac6Fv_b3ite7rCjXyvU1SdZ4HNyHip3q0SQ22VZDcqA8z7nIGKl_8RaRNFOg54uE_QZ57XI20hoFpcN83yoa5hxYTWThOxdvPrzNjZ7XKeuPwJ5k2Wx9wGCP6c_b0XXGDQm7eDoqp_m0vilALOhxJ-e606Cuyx4B6pRt_y_Hemx02BWve4GpWaxag413uNRegFgKyg70912sWsIBSDZ9qcpxQlnh6SJUa4oca9dw-SOlMreOVgpSesWZ6JmLpu-fRfVUStx-XjIzwBKrFDKjex0jN5P5WJt2TJ3KDTy5DvZtX3pcPWoGTMLqEe2STw_K0DldKkkBGGVlUJYy4dKvi0yo4QCEjg=w1408-h1056-no"/>
          <p:cNvSpPr>
            <a:spLocks noChangeAspect="1" noChangeArrowheads="1"/>
          </p:cNvSpPr>
          <p:nvPr/>
        </p:nvSpPr>
        <p:spPr bwMode="auto">
          <a:xfrm>
            <a:off x="230981" y="863203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pic>
        <p:nvPicPr>
          <p:cNvPr id="1026" name="Picture 2" descr="https://images-na.ssl-images-amazon.com/images/I/61oo6x%2Bi21L._SL1000_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3465" y="2292582"/>
            <a:ext cx="2182495" cy="2182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5757854" y="4475077"/>
            <a:ext cx="2699174" cy="289029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" indent="0" algn="ctr">
              <a:buNone/>
            </a:pPr>
            <a:r>
              <a:rPr lang="en-US" sz="1400" dirty="0">
                <a:solidFill>
                  <a:schemeClr val="tx1"/>
                </a:solidFill>
              </a:rPr>
              <a:t>Possible Helmet</a:t>
            </a:r>
          </a:p>
        </p:txBody>
      </p:sp>
    </p:spTree>
    <p:extLst>
      <p:ext uri="{BB962C8B-B14F-4D97-AF65-F5344CB8AC3E}">
        <p14:creationId xmlns:p14="http://schemas.microsoft.com/office/powerpoint/2010/main" val="24978958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Projects: Automated Lab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0582" y="1965960"/>
            <a:ext cx="5438393" cy="3988925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1"/>
                </a:solidFill>
              </a:rPr>
              <a:t>Create an automated lab assistant.</a:t>
            </a:r>
          </a:p>
          <a:p>
            <a:r>
              <a:rPr lang="en-US" dirty="0">
                <a:solidFill>
                  <a:schemeClr val="tx1"/>
                </a:solidFill>
              </a:rPr>
              <a:t>Will be voiced controlled.</a:t>
            </a:r>
          </a:p>
          <a:p>
            <a:r>
              <a:rPr lang="en-US" dirty="0">
                <a:solidFill>
                  <a:schemeClr val="tx1"/>
                </a:solidFill>
              </a:rPr>
              <a:t>Will allow door to be unlocked temporarily remotely to allow new members access to the lab.</a:t>
            </a:r>
          </a:p>
          <a:p>
            <a:r>
              <a:rPr lang="en-US" dirty="0">
                <a:solidFill>
                  <a:schemeClr val="tx1"/>
                </a:solidFill>
              </a:rPr>
              <a:t>Will consist of both a stationary and mobile system.</a:t>
            </a:r>
          </a:p>
          <a:p>
            <a:r>
              <a:rPr lang="en-US" dirty="0">
                <a:solidFill>
                  <a:schemeClr val="tx1"/>
                </a:solidFill>
              </a:rPr>
              <a:t>Team Lead:</a:t>
            </a:r>
          </a:p>
          <a:p>
            <a:pPr lvl="1"/>
            <a:r>
              <a:rPr lang="en-US" sz="1650" dirty="0">
                <a:solidFill>
                  <a:schemeClr val="tx1"/>
                </a:solidFill>
              </a:rPr>
              <a:t>Josh </a:t>
            </a:r>
            <a:r>
              <a:rPr lang="en-US" sz="1650" dirty="0" err="1">
                <a:solidFill>
                  <a:schemeClr val="tx1"/>
                </a:solidFill>
              </a:rPr>
              <a:t>Jablonowski</a:t>
            </a:r>
            <a:r>
              <a:rPr lang="en-US" sz="1650" dirty="0">
                <a:solidFill>
                  <a:schemeClr val="tx1"/>
                </a:solidFill>
              </a:rPr>
              <a:t> </a:t>
            </a:r>
            <a:r>
              <a:rPr lang="en-US" sz="1650" dirty="0">
                <a:solidFill>
                  <a:schemeClr val="tx1"/>
                </a:solidFill>
                <a:hlinkClick r:id="rId2"/>
              </a:rPr>
              <a:t>jdj0019@auburn.edu</a:t>
            </a:r>
            <a:endParaRPr lang="en-US" sz="1650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Meetings: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Wednesdays 6:00pm-7:00pm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Location- SPARC Lab Broun 367</a:t>
            </a:r>
          </a:p>
        </p:txBody>
      </p:sp>
      <p:sp>
        <p:nvSpPr>
          <p:cNvPr id="4" name="AutoShape 2" descr="https://lh3.googleusercontent.com/IHrnpOaW0Pl7n_EcPA1T-bTkOg5zMhmHSN6oQ-gbQXz4hSj_TlX1825UaHl4iDGr2eb6hdlrPUZjb9_5boqqA4AUpM0RloLUKVXCH8GZn1nXXOLm8c1v9APN7oW9NLafakAR8_SymX6g9fs8vYkHQ0ihDzkB7WoB6gIWvXEkzhjsMWtdJe-nI6PLWGlKG5joo43Chr5zO2u-F4Ols4MYzu5QjV4WFrtuzhoqoQbNqcEh7ns89NOcOEenM4nNBNeZZ0-VepgP5RPrCrQQe5I4Ac6Fv_b3ite7rCjXyvU1SdZ4HNyHip3q0SQ22VZDcqA8z7nIGKl_8RaRNFOg54uE_QZ57XI20hoFpcN83yoa5hxYTWThOxdvPrzNjZ7XKeuPwJ5k2Wx9wGCP6c_b0XXGDQm7eDoqp_m0vilALOhxJ-e606Cuyx4B6pRt_y_Hemx02BWve4GpWaxag413uNRegFgKyg70912sWsIBSDZ9qcpxQlnh6SJUa4oca9dw-SOlMreOVgpSesWZ6JmLpu-fRfVUStx-XjIzwBKrFDKjex0jN5P5WJt2TJ3KDTy5DvZtX3pcPWoGTMLqEe2STw_K0DldKkkBGGVlUJYy4dKvi0yo4QCEjg=w1408-h1056-no"/>
          <p:cNvSpPr>
            <a:spLocks noChangeAspect="1" noChangeArrowheads="1"/>
          </p:cNvSpPr>
          <p:nvPr/>
        </p:nvSpPr>
        <p:spPr bwMode="auto">
          <a:xfrm>
            <a:off x="7214713" y="1708786"/>
            <a:ext cx="1391027" cy="139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 dirty="0"/>
          </a:p>
        </p:txBody>
      </p:sp>
      <p:sp>
        <p:nvSpPr>
          <p:cNvPr id="5" name="AutoShape 4" descr="https://lh3.googleusercontent.com/IHrnpOaW0Pl7n_EcPA1T-bTkOg5zMhmHSN6oQ-gbQXz4hSj_TlX1825UaHl4iDGr2eb6hdlrPUZjb9_5boqqA4AUpM0RloLUKVXCH8GZn1nXXOLm8c1v9APN7oW9NLafakAR8_SymX6g9fs8vYkHQ0ihDzkB7WoB6gIWvXEkzhjsMWtdJe-nI6PLWGlKG5joo43Chr5zO2u-F4Ols4MYzu5QjV4WFrtuzhoqoQbNqcEh7ns89NOcOEenM4nNBNeZZ0-VepgP5RPrCrQQe5I4Ac6Fv_b3ite7rCjXyvU1SdZ4HNyHip3q0SQ22VZDcqA8z7nIGKl_8RaRNFOg54uE_QZ57XI20hoFpcN83yoa5hxYTWThOxdvPrzNjZ7XKeuPwJ5k2Wx9wGCP6c_b0XXGDQm7eDoqp_m0vilALOhxJ-e606Cuyx4B6pRt_y_Hemx02BWve4GpWaxag413uNRegFgKyg70912sWsIBSDZ9qcpxQlnh6SJUa4oca9dw-SOlMreOVgpSesWZ6JmLpu-fRfVUStx-XjIzwBKrFDKjex0jN5P5WJt2TJ3KDTy5DvZtX3pcPWoGTMLqEe2STw_K0DldKkkBGGVlUJYy4dKvi0yo4QCEjg=w1408-h1056-no"/>
          <p:cNvSpPr>
            <a:spLocks noChangeAspect="1" noChangeArrowheads="1"/>
          </p:cNvSpPr>
          <p:nvPr/>
        </p:nvSpPr>
        <p:spPr bwMode="auto">
          <a:xfrm>
            <a:off x="230981" y="863203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pic>
        <p:nvPicPr>
          <p:cNvPr id="6" name="Picture 2" descr="Image result for karen spongebob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87" t="10052" r="46351" b="12580"/>
          <a:stretch/>
        </p:blipFill>
        <p:spPr bwMode="auto">
          <a:xfrm>
            <a:off x="6335105" y="918402"/>
            <a:ext cx="2341654" cy="297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ontent Placeholder 2"/>
          <p:cNvSpPr txBox="1">
            <a:spLocks/>
          </p:cNvSpPr>
          <p:nvPr/>
        </p:nvSpPr>
        <p:spPr>
          <a:xfrm>
            <a:off x="6388975" y="4284499"/>
            <a:ext cx="2264677" cy="198531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71450" indent="-137160" algn="l" defTabSz="6858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4290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54864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75438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92012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1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3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15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7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>
                <a:solidFill>
                  <a:schemeClr val="tx1"/>
                </a:solidFill>
              </a:rPr>
              <a:t>K</a:t>
            </a:r>
            <a:r>
              <a:rPr lang="en-US" dirty="0">
                <a:solidFill>
                  <a:schemeClr val="tx1"/>
                </a:solidFill>
              </a:rPr>
              <a:t>inematic</a:t>
            </a:r>
          </a:p>
          <a:p>
            <a:r>
              <a:rPr lang="en-US" sz="2400" b="1" dirty="0">
                <a:solidFill>
                  <a:schemeClr val="tx1"/>
                </a:solidFill>
              </a:rPr>
              <a:t>A</a:t>
            </a:r>
            <a:r>
              <a:rPr lang="en-US" dirty="0">
                <a:solidFill>
                  <a:schemeClr val="tx1"/>
                </a:solidFill>
              </a:rPr>
              <a:t>utonomous</a:t>
            </a:r>
          </a:p>
          <a:p>
            <a:r>
              <a:rPr lang="en-US" sz="2400" b="1" dirty="0">
                <a:solidFill>
                  <a:schemeClr val="tx1"/>
                </a:solidFill>
              </a:rPr>
              <a:t>R</a:t>
            </a:r>
            <a:r>
              <a:rPr lang="en-US" dirty="0">
                <a:solidFill>
                  <a:schemeClr val="tx1"/>
                </a:solidFill>
              </a:rPr>
              <a:t>obot</a:t>
            </a:r>
          </a:p>
          <a:p>
            <a:r>
              <a:rPr lang="en-US" sz="2400" b="1" dirty="0">
                <a:solidFill>
                  <a:schemeClr val="tx1"/>
                </a:solidFill>
              </a:rPr>
              <a:t>E</a:t>
            </a:r>
            <a:r>
              <a:rPr lang="en-US" dirty="0">
                <a:solidFill>
                  <a:schemeClr val="tx1"/>
                </a:solidFill>
              </a:rPr>
              <a:t>nriches</a:t>
            </a:r>
          </a:p>
          <a:p>
            <a:r>
              <a:rPr lang="en-US" sz="2600" b="1" dirty="0">
                <a:solidFill>
                  <a:schemeClr val="tx1"/>
                </a:solidFill>
              </a:rPr>
              <a:t>N</a:t>
            </a:r>
            <a:r>
              <a:rPr lang="en-US" dirty="0">
                <a:solidFill>
                  <a:schemeClr val="tx1"/>
                </a:solidFill>
              </a:rPr>
              <a:t>ewcomers</a:t>
            </a:r>
          </a:p>
        </p:txBody>
      </p:sp>
    </p:spTree>
    <p:extLst>
      <p:ext uri="{BB962C8B-B14F-4D97-AF65-F5344CB8AC3E}">
        <p14:creationId xmlns:p14="http://schemas.microsoft.com/office/powerpoint/2010/main" val="1409688425"/>
      </p:ext>
    </p:extLst>
  </p:cSld>
  <p:clrMapOvr>
    <a:masterClrMapping/>
  </p:clrMapOvr>
</p:sld>
</file>

<file path=ppt/theme/theme1.xml><?xml version="1.0" encoding="utf-8"?>
<a:theme xmlns:a="http://schemas.openxmlformats.org/drawingml/2006/main" name="Basis">
  <a:themeElements>
    <a:clrScheme name="Auburn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D66100"/>
      </a:accent1>
      <a:accent2>
        <a:srgbClr val="0070C0"/>
      </a:accent2>
      <a:accent3>
        <a:srgbClr val="76CDEE"/>
      </a:accent3>
      <a:accent4>
        <a:srgbClr val="FCAE3B"/>
      </a:accent4>
      <a:accent5>
        <a:srgbClr val="FEE4BD"/>
      </a:accent5>
      <a:accent6>
        <a:srgbClr val="124163"/>
      </a:accent6>
      <a:hlink>
        <a:srgbClr val="76CDEE"/>
      </a:hlink>
      <a:folHlink>
        <a:srgbClr val="FDC97C"/>
      </a:folHlink>
    </a:clrScheme>
    <a:fontScheme name="Basis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sis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D9D01AC2-EE7D-4E49-99EE-8E62E4E7E8A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TM03457444[[fn=Basis]]</Template>
  <TotalTime>1967</TotalTime>
  <Words>1221</Words>
  <Application>Microsoft Office PowerPoint</Application>
  <PresentationFormat>On-screen Show (4:3)</PresentationFormat>
  <Paragraphs>257</Paragraphs>
  <Slides>26</Slides>
  <Notes>0</Notes>
  <HiddenSlides>6</HiddenSlides>
  <MMClips>0</MMClips>
  <ScaleCrop>false</ScaleCrop>
  <HeadingPairs>
    <vt:vector size="8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0</vt:i4>
      </vt:variant>
      <vt:variant>
        <vt:lpstr>Slide Titles</vt:lpstr>
      </vt:variant>
      <vt:variant>
        <vt:i4>26</vt:i4>
      </vt:variant>
    </vt:vector>
  </HeadingPairs>
  <TitlesOfParts>
    <vt:vector size="29" baseType="lpstr">
      <vt:lpstr>Arial</vt:lpstr>
      <vt:lpstr>Corbel</vt:lpstr>
      <vt:lpstr>Basis</vt:lpstr>
      <vt:lpstr>Welcome to:</vt:lpstr>
      <vt:lpstr>Introduction</vt:lpstr>
      <vt:lpstr>Our  Lab</vt:lpstr>
      <vt:lpstr>How to become a Member</vt:lpstr>
      <vt:lpstr>Outreach Events</vt:lpstr>
      <vt:lpstr>Current Projects and Teams</vt:lpstr>
      <vt:lpstr>Projects: NASA Robotics Mining Competition</vt:lpstr>
      <vt:lpstr>Projects: Smart Helmet</vt:lpstr>
      <vt:lpstr>Projects: Automated Lab</vt:lpstr>
      <vt:lpstr>Projects: BB-8 robot</vt:lpstr>
      <vt:lpstr>Projects: MAGLEV</vt:lpstr>
      <vt:lpstr>Projects: SCORE Crane Machine</vt:lpstr>
      <vt:lpstr>Projects: RC Hobbyist Club (RCHC)</vt:lpstr>
      <vt:lpstr>Projects: Quadcopter</vt:lpstr>
      <vt:lpstr>Projects: Tesla Coil</vt:lpstr>
      <vt:lpstr>Meetings Schedule: Week of 10/9</vt:lpstr>
      <vt:lpstr>Project Proposal Form</vt:lpstr>
      <vt:lpstr>Project Item Order Form</vt:lpstr>
      <vt:lpstr>PowerPoint Presentation</vt:lpstr>
      <vt:lpstr>Maker Training Sessions</vt:lpstr>
      <vt:lpstr>Useful Links</vt:lpstr>
      <vt:lpstr>What is CAD and SolidWorks?</vt:lpstr>
      <vt:lpstr>Google SketchUp</vt:lpstr>
      <vt:lpstr>SolidWorks</vt:lpstr>
      <vt:lpstr>How to Access SolidWorks</vt:lpstr>
      <vt:lpstr>Minimum Computer Requirements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to:</dc:title>
  <dc:creator>Matthew Castleberry</dc:creator>
  <cp:lastModifiedBy>Matthew Castleberry</cp:lastModifiedBy>
  <cp:revision>123</cp:revision>
  <dcterms:created xsi:type="dcterms:W3CDTF">2016-09-03T15:20:58Z</dcterms:created>
  <dcterms:modified xsi:type="dcterms:W3CDTF">2016-10-06T01:22:19Z</dcterms:modified>
</cp:coreProperties>
</file>